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4"/>
  </p:sldMasterIdLst>
  <p:notesMasterIdLst>
    <p:notesMasterId r:id="rId31"/>
  </p:notesMasterIdLst>
  <p:sldIdLst>
    <p:sldId id="285" r:id="rId5"/>
    <p:sldId id="257" r:id="rId6"/>
    <p:sldId id="306" r:id="rId7"/>
    <p:sldId id="311" r:id="rId8"/>
    <p:sldId id="305" r:id="rId9"/>
    <p:sldId id="309" r:id="rId10"/>
    <p:sldId id="315" r:id="rId11"/>
    <p:sldId id="330" r:id="rId12"/>
    <p:sldId id="317" r:id="rId13"/>
    <p:sldId id="316" r:id="rId14"/>
    <p:sldId id="318" r:id="rId15"/>
    <p:sldId id="276" r:id="rId16"/>
    <p:sldId id="301" r:id="rId17"/>
    <p:sldId id="303" r:id="rId18"/>
    <p:sldId id="319" r:id="rId19"/>
    <p:sldId id="320" r:id="rId20"/>
    <p:sldId id="321" r:id="rId21"/>
    <p:sldId id="322" r:id="rId22"/>
    <p:sldId id="323" r:id="rId23"/>
    <p:sldId id="324" r:id="rId24"/>
    <p:sldId id="325" r:id="rId25"/>
    <p:sldId id="326" r:id="rId26"/>
    <p:sldId id="327" r:id="rId27"/>
    <p:sldId id="328" r:id="rId28"/>
    <p:sldId id="329" r:id="rId29"/>
    <p:sldId id="256" r:id="rId3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78F2D-2946-B588-3401-2DB69EBC9DF1}" v="4" dt="2025-05-14T18:18:51.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82055D-F7BD-4C9B-A220-35C5D1314CA5}" type="datetimeFigureOut">
              <a:rPr lang="en-US" smtClean="0"/>
              <a:t>5/14/2025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EBC9928-CF61-4FA8-9B18-F75EC3C8B9F8}" type="slidenum">
              <a:rPr lang="en-US" smtClean="0"/>
              <a:t>‹#›</a:t>
            </a:fld>
            <a:endParaRPr lang="en-US"/>
          </a:p>
        </p:txBody>
      </p:sp>
    </p:spTree>
    <p:extLst>
      <p:ext uri="{BB962C8B-B14F-4D97-AF65-F5344CB8AC3E}">
        <p14:creationId xmlns:p14="http://schemas.microsoft.com/office/powerpoint/2010/main" val="2717654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BC9928-CF61-4FA8-9B18-F75EC3C8B9F8}" type="slidenum">
              <a:rPr lang="en-US" smtClean="0"/>
              <a:t>1</a:t>
            </a:fld>
            <a:endParaRPr lang="en-US"/>
          </a:p>
        </p:txBody>
      </p:sp>
    </p:spTree>
    <p:extLst>
      <p:ext uri="{BB962C8B-B14F-4D97-AF65-F5344CB8AC3E}">
        <p14:creationId xmlns:p14="http://schemas.microsoft.com/office/powerpoint/2010/main" val="39350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a:t>Tara – welcome and review of agenda</a:t>
            </a:r>
          </a:p>
          <a:p>
            <a:endParaRPr lang="en-US" baseline="0"/>
          </a:p>
          <a:p>
            <a:r>
              <a:rPr lang="en-US" baseline="0"/>
              <a:t>Introduce our theme</a:t>
            </a:r>
          </a:p>
          <a:p>
            <a:endParaRPr lang="en-US" baseline="0"/>
          </a:p>
          <a:p>
            <a:r>
              <a:rPr lang="en-US" baseline="0"/>
              <a:t>Reminder of our values embedded throughout</a:t>
            </a:r>
          </a:p>
          <a:p>
            <a:endParaRPr lang="en-US" baseline="0"/>
          </a:p>
          <a:p>
            <a:r>
              <a:rPr lang="en-US" baseline="0"/>
              <a:t>Anything else?</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C9928-CF61-4FA8-9B18-F75EC3C8B9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908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C9928-CF61-4FA8-9B18-F75EC3C8B9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135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C9928-CF61-4FA8-9B18-F75EC3C8B9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0319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C9928-CF61-4FA8-9B18-F75EC3C8B9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154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C9928-CF61-4FA8-9B18-F75EC3C8B9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446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BC9928-CF61-4FA8-9B18-F75EC3C8B9F8}" type="slidenum">
              <a:rPr lang="en-US" smtClean="0"/>
              <a:t>26</a:t>
            </a:fld>
            <a:endParaRPr lang="en-US"/>
          </a:p>
        </p:txBody>
      </p:sp>
    </p:spTree>
    <p:extLst>
      <p:ext uri="{BB962C8B-B14F-4D97-AF65-F5344CB8AC3E}">
        <p14:creationId xmlns:p14="http://schemas.microsoft.com/office/powerpoint/2010/main" val="2379162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14299"/>
            <a:ext cx="1981200" cy="4917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15442"/>
            <a:ext cx="6705600" cy="4914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1539720"/>
            <a:ext cx="1981200" cy="13716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Date Placeholder 9"/>
          <p:cNvSpPr>
            <a:spLocks noGrp="1"/>
          </p:cNvSpPr>
          <p:nvPr>
            <p:ph type="dt" sz="half" idx="10"/>
          </p:nvPr>
        </p:nvSpPr>
        <p:spPr/>
        <p:txBody>
          <a:bodyPr/>
          <a:lstStyle>
            <a:lvl1pPr>
              <a:defRPr>
                <a:solidFill>
                  <a:schemeClr val="bg2"/>
                </a:solidFill>
              </a:defRPr>
            </a:lvl1pPr>
          </a:lstStyle>
          <a:p>
            <a:fld id="{9CDB5266-FD6A-47E6-AD4D-6E5CC8AE7677}" type="datetimeFigureOut">
              <a:rPr lang="en-US" smtClean="0"/>
              <a:t>5/14/2025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A9AA3DF-68BF-4BAD-A8B2-6D9FF65C7480}"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1539720"/>
            <a:ext cx="6324600" cy="1371600"/>
          </a:xfrm>
        </p:spPr>
        <p:txBody>
          <a:bodyPr/>
          <a:lstStyle>
            <a:lvl1pPr algn="r">
              <a:defRPr sz="4200" spc="150" baseline="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DB5266-FD6A-47E6-AD4D-6E5CC8AE7677}"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AA3DF-68BF-4BAD-A8B2-6D9FF65C74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10489"/>
            <a:ext cx="6705600" cy="4917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10489"/>
            <a:ext cx="1956046" cy="49171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05979"/>
            <a:ext cx="1676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DB5266-FD6A-47E6-AD4D-6E5CC8AE7677}"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A9AA3DF-68BF-4BAD-A8B2-6D9FF65C74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DB5266-FD6A-47E6-AD4D-6E5CC8AE7677}"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AA3DF-68BF-4BAD-A8B2-6D9FF65C7480}"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14299"/>
            <a:ext cx="1981200" cy="49171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15442"/>
            <a:ext cx="6705600" cy="4914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800" y="2169208"/>
            <a:ext cx="1600201" cy="123444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CDB5266-FD6A-47E6-AD4D-6E5CC8AE7677}" type="datetimeFigureOut">
              <a:rPr lang="en-US" smtClean="0"/>
              <a:t>5/14/2025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A9AA3DF-68BF-4BAD-A8B2-6D9FF65C7480}"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169208"/>
            <a:ext cx="6324600" cy="1234440"/>
          </a:xfrm>
        </p:spPr>
        <p:txBody>
          <a:bodyPr/>
          <a:lstStyle>
            <a:lvl1pPr algn="r">
              <a:defRPr sz="4200" spc="150" baseline="0"/>
            </a:lvl1p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89304"/>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89304"/>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DB5266-FD6A-47E6-AD4D-6E5CC8AE7677}"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AA3DF-68BF-4BAD-A8B2-6D9FF65C7480}"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1828"/>
            <a:ext cx="4040188" cy="47982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8800"/>
            <a:ext cx="4040188"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91828"/>
            <a:ext cx="4041775" cy="47982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28800"/>
            <a:ext cx="4041775"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DB5266-FD6A-47E6-AD4D-6E5CC8AE7677}" type="datetimeFigureOut">
              <a:rPr lang="en-US" smtClean="0"/>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9AA3DF-68BF-4BAD-A8B2-6D9FF65C748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CDB5266-FD6A-47E6-AD4D-6E5CC8AE7677}" type="datetimeFigureOut">
              <a:rPr lang="en-US" smtClean="0"/>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9AA3DF-68BF-4BAD-A8B2-6D9FF65C7480}"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13189"/>
            <a:ext cx="8831802" cy="4917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CDB5266-FD6A-47E6-AD4D-6E5CC8AE7677}" type="datetimeFigureOut">
              <a:rPr lang="en-US" smtClean="0"/>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9AA3DF-68BF-4BAD-A8B2-6D9FF65C74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13157"/>
            <a:ext cx="1981200" cy="4917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14300"/>
            <a:ext cx="6705600" cy="4914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228600"/>
            <a:ext cx="5867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1597914"/>
            <a:ext cx="1673352" cy="2112264"/>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DB5266-FD6A-47E6-AD4D-6E5CC8AE7677}"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A9AA3DF-68BF-4BAD-A8B2-6D9FF65C7480}" type="slidenum">
              <a:rPr lang="en-US" smtClean="0"/>
              <a:t>‹#›</a:t>
            </a:fld>
            <a:endParaRPr lang="en-US"/>
          </a:p>
        </p:txBody>
      </p:sp>
      <p:sp>
        <p:nvSpPr>
          <p:cNvPr id="11" name="Title 10"/>
          <p:cNvSpPr>
            <a:spLocks noGrp="1"/>
          </p:cNvSpPr>
          <p:nvPr>
            <p:ph type="title"/>
          </p:nvPr>
        </p:nvSpPr>
        <p:spPr>
          <a:xfrm>
            <a:off x="7159752" y="342900"/>
            <a:ext cx="1675660" cy="1255014"/>
          </a:xfrm>
        </p:spPr>
        <p:txBody>
          <a:bodyPr anchor="b"/>
          <a:lstStyle>
            <a:lvl1pPr algn="l">
              <a:defRPr sz="2000" spc="150" baseline="0"/>
            </a:lvl1pPr>
          </a:lstStyle>
          <a:p>
            <a:r>
              <a:rPr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13157"/>
            <a:ext cx="1981200" cy="491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14300"/>
            <a:ext cx="6705600" cy="49149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162800" y="1600200"/>
            <a:ext cx="1676400" cy="222885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DB5266-FD6A-47E6-AD4D-6E5CC8AE7677}"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AA3DF-68BF-4BAD-A8B2-6D9FF65C7480}" type="slidenum">
              <a:rPr lang="en-US" smtClean="0"/>
              <a:t>‹#›</a:t>
            </a:fld>
            <a:endParaRPr lang="en-US"/>
          </a:p>
        </p:txBody>
      </p:sp>
      <p:sp>
        <p:nvSpPr>
          <p:cNvPr id="10" name="Title 9"/>
          <p:cNvSpPr>
            <a:spLocks noGrp="1"/>
          </p:cNvSpPr>
          <p:nvPr>
            <p:ph type="title"/>
          </p:nvPr>
        </p:nvSpPr>
        <p:spPr>
          <a:xfrm>
            <a:off x="7162800" y="345186"/>
            <a:ext cx="1676400" cy="1255014"/>
          </a:xfrm>
        </p:spPr>
        <p:txBody>
          <a:bodyPr anchor="b"/>
          <a:lstStyle>
            <a:lvl1pPr algn="l">
              <a:defRPr sz="2000" spc="150" baseline="0">
                <a:solidFill>
                  <a:schemeClr val="tx2"/>
                </a:solidFill>
              </a:defRPr>
            </a:lvl1pPr>
          </a:lstStyle>
          <a:p>
            <a:r>
              <a:rPr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226228"/>
            <a:ext cx="8831802" cy="3784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14301"/>
            <a:ext cx="8814047" cy="10098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266885"/>
            <a:ext cx="8381260" cy="79079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381000" y="1289303"/>
            <a:ext cx="8407893" cy="33055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0888" y="4767263"/>
            <a:ext cx="2133600" cy="205740"/>
          </a:xfrm>
          <a:prstGeom prst="rect">
            <a:avLst/>
          </a:prstGeom>
        </p:spPr>
        <p:txBody>
          <a:bodyPr vert="horz" lIns="91440" tIns="45720" rIns="91440" bIns="45720" rtlCol="0" anchor="ctr"/>
          <a:lstStyle>
            <a:lvl1pPr algn="l">
              <a:defRPr sz="1100">
                <a:solidFill>
                  <a:schemeClr val="tx2"/>
                </a:solidFill>
              </a:defRPr>
            </a:lvl1pPr>
          </a:lstStyle>
          <a:p>
            <a:fld id="{9CDB5266-FD6A-47E6-AD4D-6E5CC8AE7677}" type="datetimeFigureOut">
              <a:rPr lang="en-US" smtClean="0"/>
              <a:t>5/14/2025</a:t>
            </a:fld>
            <a:endParaRPr lang="en-US"/>
          </a:p>
        </p:txBody>
      </p:sp>
      <p:sp>
        <p:nvSpPr>
          <p:cNvPr id="5" name="Footer Placeholder 4"/>
          <p:cNvSpPr>
            <a:spLocks noGrp="1"/>
          </p:cNvSpPr>
          <p:nvPr>
            <p:ph type="ftr" sz="quarter" idx="3"/>
          </p:nvPr>
        </p:nvSpPr>
        <p:spPr>
          <a:xfrm>
            <a:off x="3048000" y="4767263"/>
            <a:ext cx="3352800" cy="20574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4766310"/>
            <a:ext cx="582966" cy="205740"/>
          </a:xfrm>
          <a:prstGeom prst="rect">
            <a:avLst/>
          </a:prstGeom>
          <a:ln w="19050">
            <a:noFill/>
          </a:ln>
        </p:spPr>
        <p:txBody>
          <a:bodyPr vert="horz" lIns="91440" tIns="45720" rIns="91440" bIns="45720" rtlCol="0" anchor="ctr"/>
          <a:lstStyle>
            <a:lvl1pPr algn="ctr">
              <a:defRPr sz="1100">
                <a:solidFill>
                  <a:schemeClr val="tx2"/>
                </a:solidFill>
              </a:defRPr>
            </a:lvl1pPr>
          </a:lstStyle>
          <a:p>
            <a:fld id="{7A9AA3DF-68BF-4BAD-A8B2-6D9FF65C74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hberanek@gbdioc.org"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mailto:hberanek@gbdioc.org"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ideo" Target="https://player.vimeo.com/video/554958494?app_id=122963"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09950"/>
            <a:ext cx="6324600" cy="1371600"/>
          </a:xfrm>
        </p:spPr>
        <p:txBody>
          <a:bodyPr/>
          <a:lstStyle/>
          <a:p>
            <a:pPr algn="ctr"/>
            <a:r>
              <a:rPr lang="en-US" sz="3400" b="1"/>
              <a:t>Volunteer orientation</a:t>
            </a: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59871" y="514350"/>
            <a:ext cx="4314113" cy="2225044"/>
          </a:xfrm>
          <a:prstGeom prst="rect">
            <a:avLst/>
          </a:prstGeom>
        </p:spPr>
      </p:pic>
      <p:cxnSp>
        <p:nvCxnSpPr>
          <p:cNvPr id="8" name="Straight Connector 7"/>
          <p:cNvCxnSpPr/>
          <p:nvPr/>
        </p:nvCxnSpPr>
        <p:spPr>
          <a:xfrm>
            <a:off x="762000" y="3257550"/>
            <a:ext cx="566225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A3A5086-A4DD-FA96-20FC-305A7048E2E8}"/>
              </a:ext>
            </a:extLst>
          </p:cNvPr>
          <p:cNvSpPr txBox="1"/>
          <p:nvPr/>
        </p:nvSpPr>
        <p:spPr>
          <a:xfrm>
            <a:off x="590910" y="4273310"/>
            <a:ext cx="611828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1"/>
                </a:solidFill>
                <a:cs typeface="Segoe UI"/>
              </a:rPr>
              <a:t>To turn the page, click anywhere on this slide, or swipe if you have a touch screen. </a:t>
            </a:r>
            <a:r>
              <a:rPr lang="en-US" sz="1100">
                <a:solidFill>
                  <a:srgbClr val="000000"/>
                </a:solidFill>
                <a:cs typeface="Segoe UI"/>
              </a:rPr>
              <a:t> </a:t>
            </a:r>
          </a:p>
        </p:txBody>
      </p:sp>
    </p:spTree>
    <p:extLst>
      <p:ext uri="{BB962C8B-B14F-4D97-AF65-F5344CB8AC3E}">
        <p14:creationId xmlns:p14="http://schemas.microsoft.com/office/powerpoint/2010/main" val="3817529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1189B7B-773D-6EEE-9E87-D52F2F20C1A3}"/>
              </a:ext>
            </a:extLst>
          </p:cNvPr>
          <p:cNvSpPr>
            <a:spLocks noGrp="1"/>
          </p:cNvSpPr>
          <p:nvPr>
            <p:ph sz="half" idx="2"/>
          </p:nvPr>
        </p:nvSpPr>
        <p:spPr>
          <a:xfrm>
            <a:off x="5047171" y="1537313"/>
            <a:ext cx="3801374" cy="3057547"/>
          </a:xfrm>
        </p:spPr>
        <p:txBody>
          <a:bodyPr vert="horz" lIns="91440" tIns="45720" rIns="91440" bIns="45720" rtlCol="0" anchor="t">
            <a:normAutofit fontScale="92500"/>
          </a:bodyPr>
          <a:lstStyle/>
          <a:p>
            <a:r>
              <a:rPr lang="en-US"/>
              <a:t>Catholic Charities Event Representative</a:t>
            </a:r>
          </a:p>
          <a:p>
            <a:r>
              <a:rPr lang="en-US"/>
              <a:t>Inspired to Act Planning Committee</a:t>
            </a:r>
          </a:p>
          <a:p>
            <a:r>
              <a:rPr lang="en-US"/>
              <a:t>Event Success Team</a:t>
            </a:r>
          </a:p>
          <a:p>
            <a:endParaRPr lang="en-US"/>
          </a:p>
        </p:txBody>
      </p:sp>
      <p:sp>
        <p:nvSpPr>
          <p:cNvPr id="5" name="Title 4">
            <a:extLst>
              <a:ext uri="{FF2B5EF4-FFF2-40B4-BE49-F238E27FC236}">
                <a16:creationId xmlns:a16="http://schemas.microsoft.com/office/drawing/2014/main" id="{5956B814-D627-45B6-9EB4-FCF1A92A22C8}"/>
              </a:ext>
            </a:extLst>
          </p:cNvPr>
          <p:cNvSpPr>
            <a:spLocks noGrp="1"/>
          </p:cNvSpPr>
          <p:nvPr>
            <p:ph type="title"/>
          </p:nvPr>
        </p:nvSpPr>
        <p:spPr>
          <a:xfrm>
            <a:off x="381000" y="266885"/>
            <a:ext cx="8381260" cy="790796"/>
          </a:xfrm>
        </p:spPr>
        <p:txBody>
          <a:bodyPr anchor="ctr">
            <a:normAutofit/>
          </a:bodyPr>
          <a:lstStyle/>
          <a:p>
            <a:pPr>
              <a:lnSpc>
                <a:spcPct val="90000"/>
              </a:lnSpc>
            </a:pPr>
            <a:r>
              <a:rPr lang="en-US" sz="2500"/>
              <a:t>Events volunteers</a:t>
            </a:r>
          </a:p>
        </p:txBody>
      </p:sp>
      <p:pic>
        <p:nvPicPr>
          <p:cNvPr id="4" name="Picture 3" descr="A black and white logo&#10;&#10;Description automatically generated">
            <a:extLst>
              <a:ext uri="{FF2B5EF4-FFF2-40B4-BE49-F238E27FC236}">
                <a16:creationId xmlns:a16="http://schemas.microsoft.com/office/drawing/2014/main" id="{DD71F8D4-72C8-E211-E294-B4F682D5D84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421500" y="4291671"/>
            <a:ext cx="1161845" cy="596208"/>
          </a:xfrm>
          <a:prstGeom prst="rect">
            <a:avLst/>
          </a:prstGeom>
          <a:ln>
            <a:noFill/>
          </a:ln>
        </p:spPr>
      </p:pic>
      <p:pic>
        <p:nvPicPr>
          <p:cNvPr id="7" name="Content Placeholder 6" descr="A group of people posing for a photo&#10;&#10;AI-generated content may be incorrect.">
            <a:extLst>
              <a:ext uri="{FF2B5EF4-FFF2-40B4-BE49-F238E27FC236}">
                <a16:creationId xmlns:a16="http://schemas.microsoft.com/office/drawing/2014/main" id="{FE8B414B-E829-C14E-CF33-2669FC8B92C3}"/>
              </a:ext>
            </a:extLst>
          </p:cNvPr>
          <p:cNvPicPr>
            <a:picLocks noGrp="1" noChangeAspect="1"/>
          </p:cNvPicPr>
          <p:nvPr>
            <p:ph sz="half" idx="1"/>
          </p:nvPr>
        </p:nvPicPr>
        <p:blipFill>
          <a:blip r:embed="rId3"/>
          <a:stretch>
            <a:fillRect/>
          </a:stretch>
        </p:blipFill>
        <p:spPr>
          <a:xfrm>
            <a:off x="457200" y="1594830"/>
            <a:ext cx="4337957" cy="2891806"/>
          </a:xfrm>
        </p:spPr>
      </p:pic>
    </p:spTree>
    <p:extLst>
      <p:ext uri="{BB962C8B-B14F-4D97-AF65-F5344CB8AC3E}">
        <p14:creationId xmlns:p14="http://schemas.microsoft.com/office/powerpoint/2010/main" val="270285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1189B7B-773D-6EEE-9E87-D52F2F20C1A3}"/>
              </a:ext>
            </a:extLst>
          </p:cNvPr>
          <p:cNvSpPr>
            <a:spLocks noGrp="1"/>
          </p:cNvSpPr>
          <p:nvPr>
            <p:ph sz="half" idx="2"/>
          </p:nvPr>
        </p:nvSpPr>
        <p:spPr>
          <a:xfrm>
            <a:off x="5047171" y="1537313"/>
            <a:ext cx="3801374" cy="3057547"/>
          </a:xfrm>
        </p:spPr>
        <p:txBody>
          <a:bodyPr vert="horz" lIns="91440" tIns="45720" rIns="91440" bIns="45720" rtlCol="0" anchor="t">
            <a:normAutofit fontScale="70000" lnSpcReduction="20000"/>
          </a:bodyPr>
          <a:lstStyle/>
          <a:p>
            <a:r>
              <a:rPr lang="en-US">
                <a:solidFill>
                  <a:srgbClr val="332A86"/>
                </a:solidFill>
                <a:latin typeface="Franklin Gothic Medium"/>
              </a:rPr>
              <a:t>Be an active part of your church community</a:t>
            </a:r>
          </a:p>
          <a:p>
            <a:r>
              <a:rPr lang="en-US">
                <a:solidFill>
                  <a:srgbClr val="332A86"/>
                </a:solidFill>
                <a:latin typeface="Franklin Gothic Medium"/>
              </a:rPr>
              <a:t>Communicate our mission</a:t>
            </a:r>
          </a:p>
          <a:p>
            <a:r>
              <a:rPr lang="en-US">
                <a:solidFill>
                  <a:srgbClr val="332A86"/>
                </a:solidFill>
                <a:latin typeface="Franklin Gothic Medium"/>
              </a:rPr>
              <a:t>Attend community events and create brand awareness</a:t>
            </a:r>
          </a:p>
          <a:p>
            <a:r>
              <a:rPr lang="en-US">
                <a:solidFill>
                  <a:srgbClr val="332A86"/>
                </a:solidFill>
                <a:latin typeface="Franklin Gothic Medium"/>
              </a:rPr>
              <a:t>Organize campaigns or volunteers in time of need through your church outreach</a:t>
            </a:r>
          </a:p>
          <a:p>
            <a:endParaRPr lang="en-US">
              <a:solidFill>
                <a:srgbClr val="332A86"/>
              </a:solidFill>
              <a:latin typeface="Franklin Gothic Medium"/>
            </a:endParaRPr>
          </a:p>
        </p:txBody>
      </p:sp>
      <p:sp>
        <p:nvSpPr>
          <p:cNvPr id="5" name="Title 4">
            <a:extLst>
              <a:ext uri="{FF2B5EF4-FFF2-40B4-BE49-F238E27FC236}">
                <a16:creationId xmlns:a16="http://schemas.microsoft.com/office/drawing/2014/main" id="{5956B814-D627-45B6-9EB4-FCF1A92A22C8}"/>
              </a:ext>
            </a:extLst>
          </p:cNvPr>
          <p:cNvSpPr>
            <a:spLocks noGrp="1"/>
          </p:cNvSpPr>
          <p:nvPr>
            <p:ph type="title"/>
          </p:nvPr>
        </p:nvSpPr>
        <p:spPr>
          <a:xfrm>
            <a:off x="381000" y="266885"/>
            <a:ext cx="8381260" cy="790796"/>
          </a:xfrm>
        </p:spPr>
        <p:txBody>
          <a:bodyPr anchor="ctr">
            <a:normAutofit/>
          </a:bodyPr>
          <a:lstStyle/>
          <a:p>
            <a:pPr>
              <a:lnSpc>
                <a:spcPct val="90000"/>
              </a:lnSpc>
            </a:pPr>
            <a:r>
              <a:rPr lang="en-US" sz="2500"/>
              <a:t>Catholic charities parish ambassador</a:t>
            </a:r>
          </a:p>
        </p:txBody>
      </p:sp>
      <p:pic>
        <p:nvPicPr>
          <p:cNvPr id="6" name="Content Placeholder 5" descr="A group of women standing under a tent&#10;&#10;Description automatically generated">
            <a:extLst>
              <a:ext uri="{FF2B5EF4-FFF2-40B4-BE49-F238E27FC236}">
                <a16:creationId xmlns:a16="http://schemas.microsoft.com/office/drawing/2014/main" id="{F81924AD-1845-BE34-EDEE-569D8DE1BBAA}"/>
              </a:ext>
            </a:extLst>
          </p:cNvPr>
          <p:cNvPicPr>
            <a:picLocks noGrp="1" noChangeAspect="1"/>
          </p:cNvPicPr>
          <p:nvPr>
            <p:ph sz="half" idx="1"/>
          </p:nvPr>
        </p:nvPicPr>
        <p:blipFill>
          <a:blip r:embed="rId2"/>
          <a:stretch>
            <a:fillRect/>
          </a:stretch>
        </p:blipFill>
        <p:spPr>
          <a:xfrm>
            <a:off x="457200" y="1427607"/>
            <a:ext cx="4038600" cy="3028950"/>
          </a:xfrm>
        </p:spPr>
      </p:pic>
      <p:pic>
        <p:nvPicPr>
          <p:cNvPr id="8" name="Picture 7" descr="A black and white logo&#10;&#10;Description automatically generated">
            <a:extLst>
              <a:ext uri="{FF2B5EF4-FFF2-40B4-BE49-F238E27FC236}">
                <a16:creationId xmlns:a16="http://schemas.microsoft.com/office/drawing/2014/main" id="{3F3E24B3-EBD0-4F90-3CC3-F46968F7750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21500" y="4291671"/>
            <a:ext cx="1161845" cy="596208"/>
          </a:xfrm>
          <a:prstGeom prst="rect">
            <a:avLst/>
          </a:prstGeom>
          <a:ln>
            <a:noFill/>
          </a:ln>
        </p:spPr>
      </p:pic>
    </p:spTree>
    <p:extLst>
      <p:ext uri="{BB962C8B-B14F-4D97-AF65-F5344CB8AC3E}">
        <p14:creationId xmlns:p14="http://schemas.microsoft.com/office/powerpoint/2010/main" val="924890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6BF7DC-6B67-4CEB-8DB0-A3F72327E6F4}"/>
              </a:ext>
            </a:extLst>
          </p:cNvPr>
          <p:cNvSpPr txBox="1"/>
          <p:nvPr/>
        </p:nvSpPr>
        <p:spPr>
          <a:xfrm>
            <a:off x="235070" y="828634"/>
            <a:ext cx="6362700" cy="3046988"/>
          </a:xfrm>
          <a:prstGeom prst="rect">
            <a:avLst/>
          </a:prstGeom>
          <a:noFill/>
        </p:spPr>
        <p:txBody>
          <a:bodyPr wrap="square" lIns="91440" tIns="45720" rIns="91440" bIns="45720" rtlCol="0" anchor="t">
            <a:spAutoFit/>
          </a:bodyPr>
          <a:lstStyle/>
          <a:p>
            <a:pPr marL="342900" indent="-342900">
              <a:buAutoNum type="arabicPeriod"/>
            </a:pPr>
            <a:r>
              <a:rPr lang="en-US" sz="1600" i="1">
                <a:latin typeface="Franklin Gothic Book"/>
              </a:rPr>
              <a:t>Complete this online orientation.</a:t>
            </a:r>
          </a:p>
          <a:p>
            <a:pPr marL="342900" indent="-342900">
              <a:buAutoNum type="arabicPeriod"/>
            </a:pPr>
            <a:r>
              <a:rPr lang="en-US" sz="1600" i="1">
                <a:latin typeface="Franklin Gothic Book"/>
              </a:rPr>
              <a:t>Complete volunteer application.</a:t>
            </a:r>
          </a:p>
          <a:p>
            <a:pPr marL="342900" indent="-342900">
              <a:buAutoNum type="arabicPeriod"/>
            </a:pPr>
            <a:r>
              <a:rPr lang="en-US" sz="1600" i="1">
                <a:latin typeface="Franklin Gothic Book"/>
              </a:rPr>
              <a:t>After the approval of your application, background check and completing the VIRTUS training, you will meet with our Volunteer Coordinator either in person or by phone to discuss current volunteer opportunities.</a:t>
            </a:r>
          </a:p>
          <a:p>
            <a:pPr marL="342900" indent="-342900">
              <a:buAutoNum type="arabicPeriod"/>
            </a:pPr>
            <a:r>
              <a:rPr lang="en-US" sz="1600" i="1">
                <a:latin typeface="Franklin Gothic Book"/>
              </a:rPr>
              <a:t>Log in to your Track It Forward account, our volunteering website, to sign up for volunteer opportunities throughout the year.</a:t>
            </a:r>
          </a:p>
          <a:p>
            <a:pPr marL="342900" indent="-342900">
              <a:buAutoNum type="arabicPeriod"/>
            </a:pPr>
            <a:endParaRPr lang="en-US" sz="1600" i="1">
              <a:latin typeface="Franklin Gothic Book" panose="020B0503020102020204" pitchFamily="34" charset="0"/>
            </a:endParaRPr>
          </a:p>
          <a:p>
            <a:pPr marL="342900" indent="-342900">
              <a:buAutoNum type="arabicPeriod"/>
            </a:pPr>
            <a:endParaRPr lang="en-US" sz="1600" i="1">
              <a:latin typeface="Franklin Gothic Book" panose="020B0503020102020204" pitchFamily="34" charset="0"/>
            </a:endParaRPr>
          </a:p>
          <a:p>
            <a:r>
              <a:rPr lang="en-US" sz="1600" i="1">
                <a:latin typeface="Franklin Gothic Book"/>
              </a:rPr>
              <a:t>If you have questions at any time, contact Halle Beranek, Volunteer Coordinator, at </a:t>
            </a:r>
            <a:r>
              <a:rPr lang="en-US" sz="1600" i="1">
                <a:latin typeface="Franklin Gothic Book"/>
                <a:hlinkClick r:id="rId3"/>
              </a:rPr>
              <a:t>hberanek@gbdioc.org</a:t>
            </a:r>
            <a:r>
              <a:rPr lang="en-US" sz="1600" i="1">
                <a:latin typeface="Franklin Gothic Book"/>
              </a:rPr>
              <a:t> or (920)-272-8323</a:t>
            </a:r>
            <a:endParaRPr lang="en-US" sz="1600" i="1">
              <a:latin typeface="Franklin Gothic Book" panose="020B0503020102020204" pitchFamily="34" charset="0"/>
            </a:endParaRPr>
          </a:p>
        </p:txBody>
      </p:sp>
      <p:sp>
        <p:nvSpPr>
          <p:cNvPr id="7" name="Content Placeholder 1">
            <a:extLst>
              <a:ext uri="{FF2B5EF4-FFF2-40B4-BE49-F238E27FC236}">
                <a16:creationId xmlns:a16="http://schemas.microsoft.com/office/drawing/2014/main" id="{B9A04590-3E41-4603-A5C6-8C121AC0F432}"/>
              </a:ext>
            </a:extLst>
          </p:cNvPr>
          <p:cNvSpPr>
            <a:spLocks noGrp="1"/>
          </p:cNvSpPr>
          <p:nvPr>
            <p:ph idx="1"/>
          </p:nvPr>
        </p:nvSpPr>
        <p:spPr>
          <a:xfrm>
            <a:off x="238657" y="377764"/>
            <a:ext cx="6489947" cy="456210"/>
          </a:xfrm>
        </p:spPr>
        <p:txBody>
          <a:bodyPr vert="horz" lIns="91440" tIns="45720" rIns="91440" bIns="45720" rtlCol="0" anchor="t">
            <a:noAutofit/>
          </a:bodyPr>
          <a:lstStyle/>
          <a:p>
            <a:pPr marL="45720" indent="0">
              <a:buNone/>
            </a:pPr>
            <a:r>
              <a:rPr lang="en-US" sz="2400"/>
              <a:t>Getting Started as a Volunteer</a:t>
            </a:r>
          </a:p>
          <a:p>
            <a:pPr marL="45720" indent="0">
              <a:buNone/>
            </a:pPr>
            <a:endParaRPr lang="en-US" sz="1800"/>
          </a:p>
        </p:txBody>
      </p:sp>
      <p:pic>
        <p:nvPicPr>
          <p:cNvPr id="17" name="Picture 16" descr="A black and white logo&#10;&#10;Description automatically generated">
            <a:extLst>
              <a:ext uri="{FF2B5EF4-FFF2-40B4-BE49-F238E27FC236}">
                <a16:creationId xmlns:a16="http://schemas.microsoft.com/office/drawing/2014/main" id="{B94C8D9F-1D71-101E-9571-37F77EE5843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421500" y="4291671"/>
            <a:ext cx="1161845" cy="596208"/>
          </a:xfrm>
          <a:prstGeom prst="rect">
            <a:avLst/>
          </a:prstGeom>
          <a:ln>
            <a:noFill/>
          </a:ln>
        </p:spPr>
      </p:pic>
    </p:spTree>
    <p:extLst>
      <p:ext uri="{BB962C8B-B14F-4D97-AF65-F5344CB8AC3E}">
        <p14:creationId xmlns:p14="http://schemas.microsoft.com/office/powerpoint/2010/main" val="179235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6D29C-81E3-40D9-97D1-588FAAE495C0}"/>
              </a:ext>
            </a:extLst>
          </p:cNvPr>
          <p:cNvSpPr>
            <a:spLocks noGrp="1"/>
          </p:cNvSpPr>
          <p:nvPr>
            <p:ph type="title"/>
          </p:nvPr>
        </p:nvSpPr>
        <p:spPr/>
        <p:txBody>
          <a:bodyPr/>
          <a:lstStyle/>
          <a:p>
            <a:r>
              <a:rPr lang="en-US"/>
              <a:t>Volunteer expectations:</a:t>
            </a:r>
            <a:br>
              <a:rPr lang="en-US"/>
            </a:br>
            <a:r>
              <a:rPr lang="en-US"/>
              <a:t>What we expect from you</a:t>
            </a:r>
          </a:p>
        </p:txBody>
      </p:sp>
      <p:sp>
        <p:nvSpPr>
          <p:cNvPr id="26" name="TextBox 25">
            <a:extLst>
              <a:ext uri="{FF2B5EF4-FFF2-40B4-BE49-F238E27FC236}">
                <a16:creationId xmlns:a16="http://schemas.microsoft.com/office/drawing/2014/main" id="{143BFFC8-6306-9876-266E-809FD2D3E93C}"/>
              </a:ext>
            </a:extLst>
          </p:cNvPr>
          <p:cNvSpPr txBox="1"/>
          <p:nvPr/>
        </p:nvSpPr>
        <p:spPr>
          <a:xfrm>
            <a:off x="838919" y="1620688"/>
            <a:ext cx="702405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latin typeface="Franklin Gothic Book"/>
                <a:cs typeface="Segoe UI"/>
              </a:rPr>
              <a:t>You will:</a:t>
            </a:r>
          </a:p>
          <a:p>
            <a:pPr marL="285750" indent="-285750">
              <a:buFont typeface="Arial,Sans-Serif"/>
              <a:buChar char="•"/>
            </a:pPr>
            <a:r>
              <a:rPr lang="en-US" i="1">
                <a:solidFill>
                  <a:srgbClr val="332A86"/>
                </a:solidFill>
                <a:latin typeface="Franklin Gothic Book"/>
                <a:cs typeface="Arial"/>
              </a:rPr>
              <a:t>Actively perform your duties to the best of your abilities.</a:t>
            </a:r>
          </a:p>
          <a:p>
            <a:pPr marL="285750" indent="-285750">
              <a:buFont typeface="Arial,Sans-Serif"/>
              <a:buChar char="•"/>
            </a:pPr>
            <a:r>
              <a:rPr lang="en-US" i="1">
                <a:solidFill>
                  <a:srgbClr val="332A86"/>
                </a:solidFill>
                <a:latin typeface="Franklin Gothic Book"/>
                <a:cs typeface="Arial"/>
              </a:rPr>
              <a:t>Arrive promptly for your volunteer hours.</a:t>
            </a:r>
          </a:p>
          <a:p>
            <a:pPr marL="285750" indent="-285750">
              <a:buFont typeface="Arial,Sans-Serif"/>
              <a:buChar char="•"/>
            </a:pPr>
            <a:r>
              <a:rPr lang="en-US" i="1">
                <a:solidFill>
                  <a:srgbClr val="332A86"/>
                </a:solidFill>
                <a:latin typeface="Franklin Gothic Book"/>
                <a:cs typeface="Arial"/>
              </a:rPr>
              <a:t>Log your hours in Track It Forward</a:t>
            </a:r>
          </a:p>
          <a:p>
            <a:pPr marL="285750" indent="-285750">
              <a:buFont typeface="Arial,Sans-Serif"/>
              <a:buChar char="•"/>
            </a:pPr>
            <a:r>
              <a:rPr lang="en-US" i="1">
                <a:solidFill>
                  <a:srgbClr val="332A86"/>
                </a:solidFill>
                <a:latin typeface="Franklin Gothic Book"/>
                <a:cs typeface="Arial"/>
              </a:rPr>
              <a:t>Inform the Volunteer Coordinator and your team supervisor if you need to cancel your shift as far in advance as possible.</a:t>
            </a:r>
          </a:p>
          <a:p>
            <a:pPr marL="285750" indent="-285750">
              <a:buFont typeface="Arial,Sans-Serif"/>
              <a:buChar char="•"/>
            </a:pPr>
            <a:r>
              <a:rPr lang="en-US" i="1">
                <a:solidFill>
                  <a:srgbClr val="332A86"/>
                </a:solidFill>
                <a:latin typeface="Franklin Gothic Book"/>
                <a:cs typeface="Arial"/>
              </a:rPr>
              <a:t>Reflect our mission and core values in all that you do with Catholic Charities</a:t>
            </a:r>
          </a:p>
          <a:p>
            <a:pPr marL="285750" indent="-285750">
              <a:buFont typeface="Arial,Sans-Serif"/>
              <a:buChar char="•"/>
            </a:pPr>
            <a:r>
              <a:rPr lang="en-US" i="1">
                <a:solidFill>
                  <a:srgbClr val="332A86"/>
                </a:solidFill>
                <a:latin typeface="Franklin Gothic Book"/>
                <a:cs typeface="Arial"/>
              </a:rPr>
              <a:t>Represent Catholic Charities with clients, staff, and other volunteers</a:t>
            </a:r>
          </a:p>
          <a:p>
            <a:pPr marL="285750" indent="-285750">
              <a:buFont typeface="Arial,Sans-Serif"/>
              <a:buChar char="•"/>
            </a:pPr>
            <a:r>
              <a:rPr lang="en-US" i="1">
                <a:solidFill>
                  <a:srgbClr val="332A86"/>
                </a:solidFill>
                <a:latin typeface="Franklin Gothic Book"/>
                <a:cs typeface="Arial"/>
              </a:rPr>
              <a:t>Abide by Catholic Charities' policies and procedures</a:t>
            </a:r>
          </a:p>
        </p:txBody>
      </p:sp>
    </p:spTree>
    <p:extLst>
      <p:ext uri="{BB962C8B-B14F-4D97-AF65-F5344CB8AC3E}">
        <p14:creationId xmlns:p14="http://schemas.microsoft.com/office/powerpoint/2010/main" val="221689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EF3B28-C23E-4922-AD4F-B58F4EAAB9A4}"/>
              </a:ext>
            </a:extLst>
          </p:cNvPr>
          <p:cNvSpPr>
            <a:spLocks noGrp="1"/>
          </p:cNvSpPr>
          <p:nvPr>
            <p:ph type="body" sz="half" idx="2"/>
          </p:nvPr>
        </p:nvSpPr>
        <p:spPr>
          <a:xfrm>
            <a:off x="7011838" y="1610983"/>
            <a:ext cx="1978324" cy="2228850"/>
          </a:xfrm>
        </p:spPr>
        <p:txBody>
          <a:bodyPr vert="horz" lIns="91440" tIns="0" rIns="91440" bIns="45720" rtlCol="0" anchor="t">
            <a:normAutofit/>
          </a:bodyPr>
          <a:lstStyle/>
          <a:p>
            <a:r>
              <a:rPr lang="en-US"/>
              <a:t>Knowledge Check</a:t>
            </a:r>
          </a:p>
        </p:txBody>
      </p:sp>
      <p:sp>
        <p:nvSpPr>
          <p:cNvPr id="5" name="Title 4">
            <a:extLst>
              <a:ext uri="{FF2B5EF4-FFF2-40B4-BE49-F238E27FC236}">
                <a16:creationId xmlns:a16="http://schemas.microsoft.com/office/drawing/2014/main" id="{5956B814-D627-45B6-9EB4-FCF1A92A22C8}"/>
              </a:ext>
            </a:extLst>
          </p:cNvPr>
          <p:cNvSpPr>
            <a:spLocks noGrp="1"/>
          </p:cNvSpPr>
          <p:nvPr>
            <p:ph type="title"/>
          </p:nvPr>
        </p:nvSpPr>
        <p:spPr>
          <a:xfrm>
            <a:off x="7011838" y="355969"/>
            <a:ext cx="1967541" cy="1255014"/>
          </a:xfrm>
        </p:spPr>
        <p:txBody>
          <a:bodyPr/>
          <a:lstStyle/>
          <a:p>
            <a:r>
              <a:rPr lang="en-US"/>
              <a:t>Volunteer</a:t>
            </a:r>
            <a:br>
              <a:rPr lang="en-US"/>
            </a:br>
            <a:r>
              <a:rPr lang="en-US"/>
              <a:t>expectation</a:t>
            </a:r>
          </a:p>
        </p:txBody>
      </p:sp>
      <p:sp>
        <p:nvSpPr>
          <p:cNvPr id="2" name="TextBox 1">
            <a:extLst>
              <a:ext uri="{FF2B5EF4-FFF2-40B4-BE49-F238E27FC236}">
                <a16:creationId xmlns:a16="http://schemas.microsoft.com/office/drawing/2014/main" id="{6DBDCD01-54EA-9F88-B1E8-39309F084F89}"/>
              </a:ext>
            </a:extLst>
          </p:cNvPr>
          <p:cNvSpPr txBox="1"/>
          <p:nvPr/>
        </p:nvSpPr>
        <p:spPr>
          <a:xfrm>
            <a:off x="299769" y="456122"/>
            <a:ext cx="6560387"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332A86"/>
                </a:solidFill>
              </a:rPr>
              <a:t>If you're unable to make it for a volunteer shift, what should you do?</a:t>
            </a:r>
          </a:p>
          <a:p>
            <a:endParaRPr lang="en-US" sz="2000">
              <a:solidFill>
                <a:srgbClr val="332A86"/>
              </a:solidFill>
            </a:endParaRPr>
          </a:p>
          <a:p>
            <a:r>
              <a:rPr lang="en-US" sz="2000" dirty="0">
                <a:solidFill>
                  <a:srgbClr val="332A86"/>
                </a:solidFill>
              </a:rPr>
              <a:t>A) Go into Track It Forward and cancel your shift as soon as possible.</a:t>
            </a:r>
          </a:p>
          <a:p>
            <a:endParaRPr lang="en-US" sz="2000">
              <a:solidFill>
                <a:srgbClr val="332A86"/>
              </a:solidFill>
            </a:endParaRPr>
          </a:p>
          <a:p>
            <a:r>
              <a:rPr lang="en-US" sz="2000" dirty="0">
                <a:solidFill>
                  <a:srgbClr val="332A86"/>
                </a:solidFill>
              </a:rPr>
              <a:t>B) Inform the Volunteer Coordinator as soon as possible and he/she will pass it along to your volunteer supervisor.</a:t>
            </a:r>
          </a:p>
          <a:p>
            <a:endParaRPr lang="en-US" sz="2000">
              <a:solidFill>
                <a:srgbClr val="332A86"/>
              </a:solidFill>
            </a:endParaRPr>
          </a:p>
          <a:p>
            <a:r>
              <a:rPr lang="en-US" sz="2000" dirty="0">
                <a:solidFill>
                  <a:srgbClr val="332A86"/>
                </a:solidFill>
              </a:rPr>
              <a:t>C) Inform both the Volunteer Coordinator and your volunteer supervisor as far in advance as possible.</a:t>
            </a:r>
          </a:p>
          <a:p>
            <a:endParaRPr lang="en-US" sz="2000">
              <a:solidFill>
                <a:srgbClr val="332A86"/>
              </a:solidFill>
            </a:endParaRPr>
          </a:p>
          <a:p>
            <a:r>
              <a:rPr lang="en-US" sz="1100" dirty="0">
                <a:solidFill>
                  <a:srgbClr val="332A86"/>
                </a:solidFill>
              </a:rPr>
              <a:t>Correct answer: </a:t>
            </a:r>
            <a:r>
              <a:rPr lang="en-US" sz="1100" b="1" dirty="0">
                <a:solidFill>
                  <a:srgbClr val="332A86"/>
                </a:solidFill>
              </a:rPr>
              <a:t>C </a:t>
            </a:r>
            <a:r>
              <a:rPr lang="en-US" sz="1100" dirty="0">
                <a:solidFill>
                  <a:srgbClr val="332A86"/>
                </a:solidFill>
              </a:rPr>
              <a:t>By notifying both the Volunteer Coordinator and your volunteer supervisor, you'd help ensure that our Catholic Charities team is made aware of the change.</a:t>
            </a:r>
          </a:p>
        </p:txBody>
      </p:sp>
    </p:spTree>
    <p:extLst>
      <p:ext uri="{BB962C8B-B14F-4D97-AF65-F5344CB8AC3E}">
        <p14:creationId xmlns:p14="http://schemas.microsoft.com/office/powerpoint/2010/main" val="2457604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6D29C-81E3-40D9-97D1-588FAAE495C0}"/>
              </a:ext>
            </a:extLst>
          </p:cNvPr>
          <p:cNvSpPr>
            <a:spLocks noGrp="1"/>
          </p:cNvSpPr>
          <p:nvPr>
            <p:ph type="title"/>
          </p:nvPr>
        </p:nvSpPr>
        <p:spPr/>
        <p:txBody>
          <a:bodyPr/>
          <a:lstStyle/>
          <a:p>
            <a:r>
              <a:rPr lang="en-US"/>
              <a:t>Volunteer expectations:</a:t>
            </a:r>
            <a:br>
              <a:rPr lang="en-US"/>
            </a:br>
            <a:r>
              <a:rPr lang="en-US"/>
              <a:t>What you can expect from us</a:t>
            </a:r>
          </a:p>
        </p:txBody>
      </p:sp>
      <p:sp>
        <p:nvSpPr>
          <p:cNvPr id="26" name="TextBox 25">
            <a:extLst>
              <a:ext uri="{FF2B5EF4-FFF2-40B4-BE49-F238E27FC236}">
                <a16:creationId xmlns:a16="http://schemas.microsoft.com/office/drawing/2014/main" id="{143BFFC8-6306-9876-266E-809FD2D3E93C}"/>
              </a:ext>
            </a:extLst>
          </p:cNvPr>
          <p:cNvSpPr txBox="1"/>
          <p:nvPr/>
        </p:nvSpPr>
        <p:spPr>
          <a:xfrm>
            <a:off x="838919" y="1620688"/>
            <a:ext cx="702405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latin typeface="Franklin Gothic Book"/>
                <a:cs typeface="Segoe UI"/>
              </a:rPr>
              <a:t>We will:</a:t>
            </a:r>
          </a:p>
          <a:p>
            <a:pPr marL="285750" indent="-285750">
              <a:buFont typeface="Arial,Sans-Serif"/>
              <a:buChar char="•"/>
            </a:pPr>
            <a:r>
              <a:rPr lang="en-US" i="1">
                <a:solidFill>
                  <a:srgbClr val="332A86"/>
                </a:solidFill>
                <a:latin typeface="Franklin Gothic Book"/>
                <a:cs typeface="Arial"/>
              </a:rPr>
              <a:t>Provide you with meaningful assignments.</a:t>
            </a:r>
          </a:p>
          <a:p>
            <a:pPr marL="285750" indent="-285750">
              <a:buFont typeface="Arial,Sans-Serif"/>
              <a:buChar char="•"/>
            </a:pPr>
            <a:r>
              <a:rPr lang="en-US" i="1">
                <a:solidFill>
                  <a:srgbClr val="332A86"/>
                </a:solidFill>
                <a:latin typeface="Franklin Gothic Book"/>
                <a:cs typeface="Arial"/>
              </a:rPr>
              <a:t>Set you up for success with the proper training for your tasks.</a:t>
            </a:r>
          </a:p>
          <a:p>
            <a:pPr marL="285750" indent="-285750">
              <a:buFont typeface="Arial,Sans-Serif"/>
              <a:buChar char="•"/>
            </a:pPr>
            <a:r>
              <a:rPr lang="en-US" i="1">
                <a:solidFill>
                  <a:srgbClr val="332A86"/>
                </a:solidFill>
                <a:latin typeface="Franklin Gothic Book"/>
                <a:cs typeface="Arial"/>
              </a:rPr>
              <a:t>Treat you as co-workers in a safe, welcoming environment.</a:t>
            </a:r>
          </a:p>
          <a:p>
            <a:pPr marL="285750" indent="-285750">
              <a:buFont typeface="Arial,Sans-Serif"/>
              <a:buChar char="•"/>
            </a:pPr>
            <a:r>
              <a:rPr lang="en-US" i="1">
                <a:solidFill>
                  <a:srgbClr val="332A86"/>
                </a:solidFill>
                <a:latin typeface="Franklin Gothic Book"/>
                <a:cs typeface="Arial"/>
              </a:rPr>
              <a:t>Communicate effectively with you.</a:t>
            </a:r>
          </a:p>
          <a:p>
            <a:pPr marL="285750" indent="-285750">
              <a:buFont typeface="Arial,Sans-Serif"/>
              <a:buChar char="•"/>
            </a:pPr>
            <a:r>
              <a:rPr lang="en-US" i="1">
                <a:solidFill>
                  <a:srgbClr val="332A86"/>
                </a:solidFill>
                <a:latin typeface="Franklin Gothic Book"/>
                <a:cs typeface="Arial"/>
              </a:rPr>
              <a:t>Value your input as a Catholic Charities team member.</a:t>
            </a:r>
          </a:p>
          <a:p>
            <a:pPr marL="285750" indent="-285750">
              <a:buFont typeface="Arial,Sans-Serif"/>
              <a:buChar char="•"/>
            </a:pPr>
            <a:r>
              <a:rPr lang="en-US" i="1">
                <a:solidFill>
                  <a:srgbClr val="332A86"/>
                </a:solidFill>
                <a:latin typeface="Franklin Gothic Book"/>
                <a:cs typeface="Arial"/>
              </a:rPr>
              <a:t>Respect your time by being prepared for each volunteer shift.</a:t>
            </a:r>
          </a:p>
          <a:p>
            <a:pPr marL="285750" indent="-285750">
              <a:buFont typeface="Arial,Sans-Serif"/>
              <a:buChar char="•"/>
            </a:pPr>
            <a:r>
              <a:rPr lang="en-US" i="1">
                <a:solidFill>
                  <a:srgbClr val="332A86"/>
                </a:solidFill>
                <a:latin typeface="Franklin Gothic Book"/>
                <a:cs typeface="Arial"/>
              </a:rPr>
              <a:t>Demonstrate our appreciation for the time and talent you share with Catholic Charities.</a:t>
            </a:r>
          </a:p>
        </p:txBody>
      </p:sp>
    </p:spTree>
    <p:extLst>
      <p:ext uri="{BB962C8B-B14F-4D97-AF65-F5344CB8AC3E}">
        <p14:creationId xmlns:p14="http://schemas.microsoft.com/office/powerpoint/2010/main" val="1493378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6D29C-81E3-40D9-97D1-588FAAE495C0}"/>
              </a:ext>
            </a:extLst>
          </p:cNvPr>
          <p:cNvSpPr>
            <a:spLocks noGrp="1"/>
          </p:cNvSpPr>
          <p:nvPr>
            <p:ph type="title"/>
          </p:nvPr>
        </p:nvSpPr>
        <p:spPr/>
        <p:txBody>
          <a:bodyPr/>
          <a:lstStyle/>
          <a:p>
            <a:r>
              <a:rPr lang="en-US"/>
              <a:t>Get connected:</a:t>
            </a:r>
            <a:br>
              <a:rPr lang="en-US"/>
            </a:br>
            <a:r>
              <a:rPr lang="en-US"/>
              <a:t>Track It Forward</a:t>
            </a:r>
          </a:p>
        </p:txBody>
      </p:sp>
      <p:sp>
        <p:nvSpPr>
          <p:cNvPr id="26" name="TextBox 25">
            <a:extLst>
              <a:ext uri="{FF2B5EF4-FFF2-40B4-BE49-F238E27FC236}">
                <a16:creationId xmlns:a16="http://schemas.microsoft.com/office/drawing/2014/main" id="{143BFFC8-6306-9876-266E-809FD2D3E93C}"/>
              </a:ext>
            </a:extLst>
          </p:cNvPr>
          <p:cNvSpPr txBox="1"/>
          <p:nvPr/>
        </p:nvSpPr>
        <p:spPr>
          <a:xfrm>
            <a:off x="375250" y="1534424"/>
            <a:ext cx="83935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latin typeface="Franklin Gothic Book"/>
                <a:cs typeface="Segoe UI"/>
              </a:rPr>
              <a:t>Volunteer opportunities are posted on Track It Forward, our online volunteer management system. Once your account has been set up, you can use Track It Forward to:</a:t>
            </a:r>
          </a:p>
          <a:p>
            <a:pPr marL="285750" indent="-285750">
              <a:buFont typeface="Arial,Sans-Serif"/>
              <a:buChar char="•"/>
            </a:pPr>
            <a:r>
              <a:rPr lang="en-US" i="1">
                <a:solidFill>
                  <a:srgbClr val="332A86"/>
                </a:solidFill>
                <a:latin typeface="Franklin Gothic Book"/>
                <a:cs typeface="Arial"/>
              </a:rPr>
              <a:t>Sign up for volunteer opportunities.</a:t>
            </a:r>
          </a:p>
          <a:p>
            <a:pPr marL="285750" indent="-285750">
              <a:buFont typeface="Arial,Sans-Serif"/>
              <a:buChar char="•"/>
            </a:pPr>
            <a:r>
              <a:rPr lang="en-US" i="1">
                <a:solidFill>
                  <a:srgbClr val="332A86"/>
                </a:solidFill>
                <a:latin typeface="Franklin Gothic Book"/>
                <a:cs typeface="Arial"/>
              </a:rPr>
              <a:t>Submit your volunteer hours and share notes on your experience online.</a:t>
            </a:r>
          </a:p>
          <a:p>
            <a:pPr marL="285750" indent="-285750">
              <a:buFont typeface="Arial,Sans-Serif"/>
              <a:buChar char="•"/>
            </a:pPr>
            <a:r>
              <a:rPr lang="en-US" i="1">
                <a:solidFill>
                  <a:srgbClr val="332A86"/>
                </a:solidFill>
                <a:latin typeface="Franklin Gothic Book"/>
                <a:cs typeface="Arial"/>
              </a:rPr>
              <a:t>Stay up to date with the latest Catholic Charities events.</a:t>
            </a:r>
          </a:p>
          <a:p>
            <a:r>
              <a:rPr lang="en-US" b="1" i="1">
                <a:solidFill>
                  <a:srgbClr val="000000"/>
                </a:solidFill>
                <a:latin typeface="Franklin Gothic Book"/>
                <a:cs typeface="Arial"/>
              </a:rPr>
              <a:t>It's important to submit your volunteer hours after shifts. This data supports our work in grant applications and fundraising efforts, assessment of labor needs, and in evaluation of the effectiveness of our programs.</a:t>
            </a:r>
            <a:endParaRPr lang="en-US" b="1" i="1">
              <a:latin typeface="Franklin Gothic Book"/>
              <a:cs typeface="Arial"/>
            </a:endParaRPr>
          </a:p>
          <a:p>
            <a:r>
              <a:rPr lang="en-US" i="1">
                <a:solidFill>
                  <a:srgbClr val="332A86"/>
                </a:solidFill>
                <a:latin typeface="Franklin Gothic Book"/>
                <a:cs typeface="Arial"/>
              </a:rPr>
              <a:t>If you have questions about using Track It Forward, contact Halle Beranek, Volunteer Coordinator, at </a:t>
            </a:r>
            <a:r>
              <a:rPr lang="en-US" i="1">
                <a:solidFill>
                  <a:srgbClr val="332A86"/>
                </a:solidFill>
                <a:latin typeface="Franklin Gothic Book"/>
                <a:cs typeface="Arial"/>
                <a:hlinkClick r:id="rId2"/>
              </a:rPr>
              <a:t>hberanek@gbdioc.org</a:t>
            </a:r>
            <a:r>
              <a:rPr lang="en-US" i="1">
                <a:solidFill>
                  <a:srgbClr val="332A86"/>
                </a:solidFill>
                <a:latin typeface="Franklin Gothic Book"/>
                <a:cs typeface="Arial"/>
              </a:rPr>
              <a:t> or (920)-272-8323</a:t>
            </a:r>
          </a:p>
          <a:p>
            <a:pPr marL="285750" indent="-285750">
              <a:buFont typeface="Arial,Sans-Serif"/>
              <a:buChar char="•"/>
            </a:pPr>
            <a:endParaRPr lang="en-US" i="1">
              <a:solidFill>
                <a:srgbClr val="332A86"/>
              </a:solidFill>
              <a:latin typeface="Franklin Gothic Book"/>
              <a:cs typeface="Arial"/>
            </a:endParaRPr>
          </a:p>
        </p:txBody>
      </p:sp>
    </p:spTree>
    <p:extLst>
      <p:ext uri="{BB962C8B-B14F-4D97-AF65-F5344CB8AC3E}">
        <p14:creationId xmlns:p14="http://schemas.microsoft.com/office/powerpoint/2010/main" val="2731958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EF3B28-C23E-4922-AD4F-B58F4EAAB9A4}"/>
              </a:ext>
            </a:extLst>
          </p:cNvPr>
          <p:cNvSpPr>
            <a:spLocks noGrp="1"/>
          </p:cNvSpPr>
          <p:nvPr>
            <p:ph type="body" sz="half" idx="2"/>
          </p:nvPr>
        </p:nvSpPr>
        <p:spPr>
          <a:xfrm>
            <a:off x="7011838" y="1602819"/>
            <a:ext cx="1970160" cy="2237014"/>
          </a:xfrm>
        </p:spPr>
        <p:txBody>
          <a:bodyPr vert="horz" lIns="91440" tIns="0" rIns="91440" bIns="45720" rtlCol="0" anchor="t">
            <a:normAutofit/>
          </a:bodyPr>
          <a:lstStyle/>
          <a:p>
            <a:r>
              <a:rPr lang="en-US" sz="1600"/>
              <a:t>Knowledge Check</a:t>
            </a:r>
          </a:p>
        </p:txBody>
      </p:sp>
      <p:sp>
        <p:nvSpPr>
          <p:cNvPr id="5" name="Title 4">
            <a:extLst>
              <a:ext uri="{FF2B5EF4-FFF2-40B4-BE49-F238E27FC236}">
                <a16:creationId xmlns:a16="http://schemas.microsoft.com/office/drawing/2014/main" id="{5956B814-D627-45B6-9EB4-FCF1A92A22C8}"/>
              </a:ext>
            </a:extLst>
          </p:cNvPr>
          <p:cNvSpPr>
            <a:spLocks noGrp="1"/>
          </p:cNvSpPr>
          <p:nvPr>
            <p:ph type="title"/>
          </p:nvPr>
        </p:nvSpPr>
        <p:spPr>
          <a:xfrm>
            <a:off x="7011838" y="355969"/>
            <a:ext cx="1967541" cy="1255014"/>
          </a:xfrm>
        </p:spPr>
        <p:txBody>
          <a:bodyPr/>
          <a:lstStyle/>
          <a:p>
            <a:r>
              <a:rPr lang="en-US"/>
              <a:t>Get Connected:</a:t>
            </a:r>
          </a:p>
        </p:txBody>
      </p:sp>
      <p:sp>
        <p:nvSpPr>
          <p:cNvPr id="2" name="TextBox 1">
            <a:extLst>
              <a:ext uri="{FF2B5EF4-FFF2-40B4-BE49-F238E27FC236}">
                <a16:creationId xmlns:a16="http://schemas.microsoft.com/office/drawing/2014/main" id="{6DBDCD01-54EA-9F88-B1E8-39309F084F89}"/>
              </a:ext>
            </a:extLst>
          </p:cNvPr>
          <p:cNvSpPr txBox="1"/>
          <p:nvPr/>
        </p:nvSpPr>
        <p:spPr>
          <a:xfrm>
            <a:off x="299769" y="456122"/>
            <a:ext cx="6560387" cy="46012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332A86"/>
                </a:solidFill>
              </a:rPr>
              <a:t>Which is correct? Volunteers can use Track It Forward to:</a:t>
            </a:r>
          </a:p>
          <a:p>
            <a:endParaRPr lang="en-US" sz="2000">
              <a:solidFill>
                <a:srgbClr val="332A86"/>
              </a:solidFill>
            </a:endParaRPr>
          </a:p>
          <a:p>
            <a:r>
              <a:rPr lang="en-US" sz="2000" dirty="0">
                <a:solidFill>
                  <a:srgbClr val="332A86"/>
                </a:solidFill>
              </a:rPr>
              <a:t>A) Sign up for volunteer opportunities and log hours worked.</a:t>
            </a:r>
          </a:p>
          <a:p>
            <a:endParaRPr lang="en-US" sz="2000">
              <a:solidFill>
                <a:srgbClr val="332A86"/>
              </a:solidFill>
            </a:endParaRPr>
          </a:p>
          <a:p>
            <a:r>
              <a:rPr lang="en-US" sz="2000" dirty="0">
                <a:solidFill>
                  <a:srgbClr val="332A86"/>
                </a:solidFill>
              </a:rPr>
              <a:t>B) Find detailed job descriptions for volunteer areas.</a:t>
            </a:r>
          </a:p>
          <a:p>
            <a:endParaRPr lang="en-US" sz="2000">
              <a:solidFill>
                <a:srgbClr val="332A86"/>
              </a:solidFill>
            </a:endParaRPr>
          </a:p>
          <a:p>
            <a:r>
              <a:rPr lang="en-US" sz="2000" dirty="0">
                <a:solidFill>
                  <a:srgbClr val="332A86"/>
                </a:solidFill>
              </a:rPr>
              <a:t>C) Complete the onboarding process to become a Catholic Charities volunteer.</a:t>
            </a:r>
          </a:p>
          <a:p>
            <a:endParaRPr lang="en-US" sz="2000">
              <a:solidFill>
                <a:srgbClr val="332A86"/>
              </a:solidFill>
            </a:endParaRPr>
          </a:p>
          <a:p>
            <a:endParaRPr lang="en-US" sz="2000">
              <a:solidFill>
                <a:srgbClr val="332A86"/>
              </a:solidFill>
            </a:endParaRPr>
          </a:p>
          <a:p>
            <a:endParaRPr lang="en-US" sz="2000">
              <a:solidFill>
                <a:srgbClr val="332A86"/>
              </a:solidFill>
            </a:endParaRPr>
          </a:p>
          <a:p>
            <a:endParaRPr lang="en-US" sz="2000">
              <a:solidFill>
                <a:srgbClr val="332A86"/>
              </a:solidFill>
            </a:endParaRPr>
          </a:p>
          <a:p>
            <a:r>
              <a:rPr lang="en-US" sz="1100" dirty="0">
                <a:solidFill>
                  <a:srgbClr val="332A86"/>
                </a:solidFill>
              </a:rPr>
              <a:t>Correct answer: A Track It Forward lets you sign up for a variety of volunteer shifts online in different areas and record your hours throughout the year so we can see how many total hours you've dedicated to Catholic Charities.</a:t>
            </a:r>
            <a:endParaRPr lang="en-US" sz="2000" dirty="0">
              <a:solidFill>
                <a:srgbClr val="332A86"/>
              </a:solidFill>
            </a:endParaRPr>
          </a:p>
        </p:txBody>
      </p:sp>
    </p:spTree>
    <p:extLst>
      <p:ext uri="{BB962C8B-B14F-4D97-AF65-F5344CB8AC3E}">
        <p14:creationId xmlns:p14="http://schemas.microsoft.com/office/powerpoint/2010/main" val="233283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6BF7DC-6B67-4CEB-8DB0-A3F72327E6F4}"/>
              </a:ext>
            </a:extLst>
          </p:cNvPr>
          <p:cNvSpPr txBox="1"/>
          <p:nvPr/>
        </p:nvSpPr>
        <p:spPr>
          <a:xfrm>
            <a:off x="235070" y="908009"/>
            <a:ext cx="6362700" cy="2800767"/>
          </a:xfrm>
          <a:prstGeom prst="rect">
            <a:avLst/>
          </a:prstGeom>
          <a:noFill/>
        </p:spPr>
        <p:txBody>
          <a:bodyPr wrap="square" lIns="91440" tIns="45720" rIns="91440" bIns="45720" rtlCol="0" anchor="t">
            <a:spAutoFit/>
          </a:bodyPr>
          <a:lstStyle/>
          <a:p>
            <a:pPr marL="342900" indent="-342900">
              <a:buAutoNum type="arabicPeriod"/>
            </a:pPr>
            <a:r>
              <a:rPr lang="en-US" sz="1600" b="1" i="1">
                <a:solidFill>
                  <a:schemeClr val="tx2"/>
                </a:solidFill>
                <a:latin typeface="Franklin Gothic Book"/>
              </a:rPr>
              <a:t>Be Welcoming</a:t>
            </a:r>
            <a:r>
              <a:rPr lang="en-US" sz="1600" i="1">
                <a:latin typeface="Franklin Gothic Book"/>
              </a:rPr>
              <a:t> Greet clients with a smile and offer to help.</a:t>
            </a:r>
          </a:p>
          <a:p>
            <a:pPr marL="342900" indent="-342900">
              <a:buAutoNum type="arabicPeriod"/>
            </a:pPr>
            <a:r>
              <a:rPr lang="en-US" sz="1600" b="1" i="1">
                <a:solidFill>
                  <a:schemeClr val="tx2"/>
                </a:solidFill>
                <a:latin typeface="Franklin Gothic Book"/>
              </a:rPr>
              <a:t>Actively Listen</a:t>
            </a:r>
            <a:r>
              <a:rPr lang="en-US" sz="1600" i="1">
                <a:latin typeface="Franklin Gothic Book"/>
              </a:rPr>
              <a:t> Your face, voice, and body language show that you are actively listening.</a:t>
            </a:r>
          </a:p>
          <a:p>
            <a:pPr marL="342900" indent="-342900">
              <a:buAutoNum type="arabicPeriod"/>
            </a:pPr>
            <a:r>
              <a:rPr lang="en-US" sz="1600" b="1" i="1">
                <a:solidFill>
                  <a:schemeClr val="tx2"/>
                </a:solidFill>
                <a:latin typeface="Franklin Gothic Book"/>
              </a:rPr>
              <a:t>Help Clients</a:t>
            </a:r>
            <a:r>
              <a:rPr lang="en-US" sz="1600" i="1">
                <a:latin typeface="Franklin Gothic Book"/>
              </a:rPr>
              <a:t> Provide help when you know the answer, but don't hesitate to find others for support when you don't know the answer.</a:t>
            </a:r>
          </a:p>
          <a:p>
            <a:pPr marL="342900" indent="-342900">
              <a:buAutoNum type="arabicPeriod"/>
            </a:pPr>
            <a:r>
              <a:rPr lang="en-US" sz="1600" b="1" i="1">
                <a:solidFill>
                  <a:schemeClr val="tx2"/>
                </a:solidFill>
                <a:latin typeface="Franklin Gothic Book"/>
              </a:rPr>
              <a:t>Show Empathy</a:t>
            </a:r>
            <a:r>
              <a:rPr lang="en-US" sz="1600" i="1">
                <a:latin typeface="Franklin Gothic Book"/>
              </a:rPr>
              <a:t> Listen with empathy when others are having a difficult time, and don't take it personally. They may just need to vent.</a:t>
            </a:r>
          </a:p>
          <a:p>
            <a:pPr marL="342900" indent="-342900">
              <a:buAutoNum type="arabicPeriod"/>
            </a:pPr>
            <a:r>
              <a:rPr lang="en-US" sz="1600" b="1" i="1">
                <a:solidFill>
                  <a:schemeClr val="tx2"/>
                </a:solidFill>
                <a:latin typeface="Franklin Gothic Book"/>
              </a:rPr>
              <a:t>Problems or Concerns:</a:t>
            </a:r>
            <a:r>
              <a:rPr lang="en-US" sz="1600" i="1">
                <a:latin typeface="Franklin Gothic Book"/>
              </a:rPr>
              <a:t> Go to staff members supervising your volunteer work or the Volunteer Coordinator so they can help resolve the issue rather than discussing it with others.</a:t>
            </a:r>
          </a:p>
        </p:txBody>
      </p:sp>
      <p:sp>
        <p:nvSpPr>
          <p:cNvPr id="7" name="Content Placeholder 1">
            <a:extLst>
              <a:ext uri="{FF2B5EF4-FFF2-40B4-BE49-F238E27FC236}">
                <a16:creationId xmlns:a16="http://schemas.microsoft.com/office/drawing/2014/main" id="{B9A04590-3E41-4603-A5C6-8C121AC0F432}"/>
              </a:ext>
            </a:extLst>
          </p:cNvPr>
          <p:cNvSpPr>
            <a:spLocks noGrp="1"/>
          </p:cNvSpPr>
          <p:nvPr>
            <p:ph idx="1"/>
          </p:nvPr>
        </p:nvSpPr>
        <p:spPr>
          <a:xfrm>
            <a:off x="238657" y="377764"/>
            <a:ext cx="6489947" cy="456210"/>
          </a:xfrm>
        </p:spPr>
        <p:txBody>
          <a:bodyPr vert="horz" lIns="91440" tIns="45720" rIns="91440" bIns="45720" rtlCol="0" anchor="t">
            <a:noAutofit/>
          </a:bodyPr>
          <a:lstStyle/>
          <a:p>
            <a:pPr marL="45720" indent="0">
              <a:buNone/>
            </a:pPr>
            <a:r>
              <a:rPr lang="en-US" sz="2400"/>
              <a:t>Client Experience Tips</a:t>
            </a:r>
          </a:p>
          <a:p>
            <a:pPr marL="45720" indent="0">
              <a:buNone/>
            </a:pPr>
            <a:endParaRPr lang="en-US" sz="1800"/>
          </a:p>
        </p:txBody>
      </p:sp>
      <p:pic>
        <p:nvPicPr>
          <p:cNvPr id="17" name="Picture 16" descr="A black and white logo&#10;&#10;Description automatically generated">
            <a:extLst>
              <a:ext uri="{FF2B5EF4-FFF2-40B4-BE49-F238E27FC236}">
                <a16:creationId xmlns:a16="http://schemas.microsoft.com/office/drawing/2014/main" id="{B94C8D9F-1D71-101E-9571-37F77EE5843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21500" y="4291671"/>
            <a:ext cx="1161845" cy="596208"/>
          </a:xfrm>
          <a:prstGeom prst="rect">
            <a:avLst/>
          </a:prstGeom>
          <a:ln>
            <a:noFill/>
          </a:ln>
        </p:spPr>
      </p:pic>
    </p:spTree>
    <p:extLst>
      <p:ext uri="{BB962C8B-B14F-4D97-AF65-F5344CB8AC3E}">
        <p14:creationId xmlns:p14="http://schemas.microsoft.com/office/powerpoint/2010/main" val="1006562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EF3B28-C23E-4922-AD4F-B58F4EAAB9A4}"/>
              </a:ext>
            </a:extLst>
          </p:cNvPr>
          <p:cNvSpPr>
            <a:spLocks noGrp="1"/>
          </p:cNvSpPr>
          <p:nvPr>
            <p:ph type="body" sz="half" idx="2"/>
          </p:nvPr>
        </p:nvSpPr>
        <p:spPr>
          <a:xfrm>
            <a:off x="7011838" y="1610983"/>
            <a:ext cx="1978324" cy="2228850"/>
          </a:xfrm>
        </p:spPr>
        <p:txBody>
          <a:bodyPr vert="horz" lIns="91440" tIns="0" rIns="91440" bIns="45720" rtlCol="0" anchor="t">
            <a:normAutofit/>
          </a:bodyPr>
          <a:lstStyle/>
          <a:p>
            <a:r>
              <a:rPr lang="en-US"/>
              <a:t>Knowledge Check</a:t>
            </a:r>
          </a:p>
        </p:txBody>
      </p:sp>
      <p:sp>
        <p:nvSpPr>
          <p:cNvPr id="5" name="Title 4">
            <a:extLst>
              <a:ext uri="{FF2B5EF4-FFF2-40B4-BE49-F238E27FC236}">
                <a16:creationId xmlns:a16="http://schemas.microsoft.com/office/drawing/2014/main" id="{5956B814-D627-45B6-9EB4-FCF1A92A22C8}"/>
              </a:ext>
            </a:extLst>
          </p:cNvPr>
          <p:cNvSpPr>
            <a:spLocks noGrp="1"/>
          </p:cNvSpPr>
          <p:nvPr>
            <p:ph type="title"/>
          </p:nvPr>
        </p:nvSpPr>
        <p:spPr>
          <a:xfrm>
            <a:off x="7011838" y="355969"/>
            <a:ext cx="1967541" cy="1255014"/>
          </a:xfrm>
        </p:spPr>
        <p:txBody>
          <a:bodyPr/>
          <a:lstStyle/>
          <a:p>
            <a:r>
              <a:rPr lang="en-US"/>
              <a:t>Client Experience Tips:</a:t>
            </a:r>
          </a:p>
        </p:txBody>
      </p:sp>
      <p:sp>
        <p:nvSpPr>
          <p:cNvPr id="2" name="TextBox 1">
            <a:extLst>
              <a:ext uri="{FF2B5EF4-FFF2-40B4-BE49-F238E27FC236}">
                <a16:creationId xmlns:a16="http://schemas.microsoft.com/office/drawing/2014/main" id="{6DBDCD01-54EA-9F88-B1E8-39309F084F89}"/>
              </a:ext>
            </a:extLst>
          </p:cNvPr>
          <p:cNvSpPr txBox="1"/>
          <p:nvPr/>
        </p:nvSpPr>
        <p:spPr>
          <a:xfrm>
            <a:off x="299769" y="456122"/>
            <a:ext cx="6560387"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332A86"/>
                </a:solidFill>
              </a:rPr>
              <a:t>If a client approaches you with a question, and you don't know the answer, you should:</a:t>
            </a:r>
          </a:p>
          <a:p>
            <a:endParaRPr lang="en-US" sz="2000">
              <a:solidFill>
                <a:srgbClr val="332A86"/>
              </a:solidFill>
            </a:endParaRPr>
          </a:p>
          <a:p>
            <a:r>
              <a:rPr lang="en-US" sz="2000" dirty="0">
                <a:solidFill>
                  <a:srgbClr val="332A86"/>
                </a:solidFill>
              </a:rPr>
              <a:t>A) Tell them you don't know but will find someone who can assist them.</a:t>
            </a:r>
          </a:p>
          <a:p>
            <a:endParaRPr lang="en-US" sz="2000">
              <a:solidFill>
                <a:srgbClr val="332A86"/>
              </a:solidFill>
            </a:endParaRPr>
          </a:p>
          <a:p>
            <a:r>
              <a:rPr lang="en-US" sz="2000" dirty="0">
                <a:solidFill>
                  <a:srgbClr val="332A86"/>
                </a:solidFill>
              </a:rPr>
              <a:t>B) Suggest they go to the Catholic Charities website to find the answer.</a:t>
            </a:r>
          </a:p>
          <a:p>
            <a:endParaRPr lang="en-US" sz="2000">
              <a:solidFill>
                <a:srgbClr val="332A86"/>
              </a:solidFill>
            </a:endParaRPr>
          </a:p>
          <a:p>
            <a:r>
              <a:rPr lang="en-US" sz="2000" dirty="0">
                <a:solidFill>
                  <a:srgbClr val="332A86"/>
                </a:solidFill>
              </a:rPr>
              <a:t>C) Tell them to go to the front desk at Catholic Charities to find someone who knows the answer.</a:t>
            </a:r>
          </a:p>
          <a:p>
            <a:endParaRPr lang="en-US" sz="2000">
              <a:solidFill>
                <a:srgbClr val="332A86"/>
              </a:solidFill>
            </a:endParaRPr>
          </a:p>
          <a:p>
            <a:r>
              <a:rPr lang="en-US" sz="1100" dirty="0">
                <a:solidFill>
                  <a:srgbClr val="332A86"/>
                </a:solidFill>
              </a:rPr>
              <a:t>Correct answer: A It's okay if you don't know the answer to a client's question. Catholic Charities staff will be accessible to you and will know the answer or who to ask.</a:t>
            </a:r>
          </a:p>
        </p:txBody>
      </p:sp>
    </p:spTree>
    <p:extLst>
      <p:ext uri="{BB962C8B-B14F-4D97-AF65-F5344CB8AC3E}">
        <p14:creationId xmlns:p14="http://schemas.microsoft.com/office/powerpoint/2010/main" val="294750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20700" y="2868867"/>
            <a:ext cx="8134350" cy="2194306"/>
          </a:xfrm>
        </p:spPr>
        <p:txBody>
          <a:bodyPr vert="horz" lIns="91440" tIns="45720" rIns="91440" bIns="45720" rtlCol="0" anchor="t">
            <a:normAutofit/>
          </a:bodyPr>
          <a:lstStyle/>
          <a:p>
            <a:pPr marL="331470" indent="-285750">
              <a:lnSpc>
                <a:spcPct val="90000"/>
              </a:lnSpc>
            </a:pPr>
            <a:r>
              <a:rPr lang="en-US" sz="1400"/>
              <a:t>Mission, Vision, &amp; History</a:t>
            </a:r>
            <a:endParaRPr lang="en-US" sz="1400">
              <a:latin typeface="Franklin Gothic Book"/>
            </a:endParaRPr>
          </a:p>
          <a:p>
            <a:pPr marL="331470" indent="-285750">
              <a:lnSpc>
                <a:spcPct val="90000"/>
              </a:lnSpc>
            </a:pPr>
            <a:r>
              <a:rPr lang="en-US" sz="1400"/>
              <a:t>Core values</a:t>
            </a:r>
            <a:r>
              <a:rPr lang="en-US" sz="1400">
                <a:solidFill>
                  <a:srgbClr val="332A86"/>
                </a:solidFill>
              </a:rPr>
              <a:t>:</a:t>
            </a:r>
            <a:r>
              <a:rPr lang="en-US" sz="1400">
                <a:solidFill>
                  <a:schemeClr val="bg1"/>
                </a:solidFill>
              </a:rPr>
              <a:t> </a:t>
            </a:r>
            <a:r>
              <a:rPr lang="en-US" sz="1400">
                <a:solidFill>
                  <a:schemeClr val="tx1"/>
                </a:solidFill>
                <a:latin typeface="Franklin Gothic Book"/>
              </a:rPr>
              <a:t>Embrace, Nurture, Empower.</a:t>
            </a:r>
          </a:p>
          <a:p>
            <a:pPr marL="331470" indent="-285750">
              <a:lnSpc>
                <a:spcPct val="90000"/>
              </a:lnSpc>
            </a:pPr>
            <a:r>
              <a:rPr lang="en-US" sz="1400">
                <a:latin typeface="Franklin Gothic Medium"/>
              </a:rPr>
              <a:t>Volunteer</a:t>
            </a:r>
            <a:r>
              <a:rPr lang="en-US" sz="1400"/>
              <a:t> Opportunities</a:t>
            </a:r>
            <a:r>
              <a:rPr lang="en-US" sz="1400">
                <a:solidFill>
                  <a:srgbClr val="332A86"/>
                </a:solidFill>
              </a:rPr>
              <a:t>:</a:t>
            </a:r>
            <a:r>
              <a:rPr lang="en-US" sz="1400">
                <a:solidFill>
                  <a:schemeClr val="bg1"/>
                </a:solidFill>
              </a:rPr>
              <a:t> </a:t>
            </a:r>
            <a:r>
              <a:rPr lang="en-US" sz="1400">
                <a:solidFill>
                  <a:schemeClr val="tx1"/>
                </a:solidFill>
                <a:latin typeface="Franklin Gothic Book"/>
              </a:rPr>
              <a:t>Education, Events, Client relations.</a:t>
            </a:r>
          </a:p>
          <a:p>
            <a:pPr marL="331470" indent="-285750">
              <a:lnSpc>
                <a:spcPct val="90000"/>
              </a:lnSpc>
            </a:pPr>
            <a:r>
              <a:rPr lang="en-US" sz="1400">
                <a:latin typeface="Franklin Gothic Medium"/>
              </a:rPr>
              <a:t>Expectations</a:t>
            </a:r>
            <a:r>
              <a:rPr lang="en-US" sz="1400">
                <a:solidFill>
                  <a:srgbClr val="332A86"/>
                </a:solidFill>
              </a:rPr>
              <a:t>:</a:t>
            </a:r>
            <a:r>
              <a:rPr lang="en-US" sz="1400">
                <a:solidFill>
                  <a:schemeClr val="bg1"/>
                </a:solidFill>
              </a:rPr>
              <a:t> </a:t>
            </a:r>
            <a:r>
              <a:rPr lang="en-US" sz="1400">
                <a:solidFill>
                  <a:schemeClr val="tx1"/>
                </a:solidFill>
                <a:latin typeface="Franklin Gothic Book"/>
              </a:rPr>
              <a:t>What we expect from our volunteers and what you can expect from us as we work together.</a:t>
            </a:r>
            <a:r>
              <a:rPr lang="en-US" sz="1400">
                <a:solidFill>
                  <a:schemeClr val="bg1"/>
                </a:solidFill>
              </a:rPr>
              <a:t> </a:t>
            </a:r>
            <a:endParaRPr lang="en-US">
              <a:solidFill>
                <a:schemeClr val="bg1"/>
              </a:solidFill>
            </a:endParaRPr>
          </a:p>
          <a:p>
            <a:pPr marL="331470" indent="-285750">
              <a:lnSpc>
                <a:spcPct val="90000"/>
              </a:lnSpc>
            </a:pPr>
            <a:r>
              <a:rPr lang="en-US" sz="1400"/>
              <a:t>Client experience, Volunteer self-care &amp; safety</a:t>
            </a:r>
            <a:r>
              <a:rPr lang="en-US" sz="1400">
                <a:solidFill>
                  <a:srgbClr val="332A86"/>
                </a:solidFill>
              </a:rPr>
              <a:t>:</a:t>
            </a:r>
            <a:r>
              <a:rPr lang="en-US" sz="1400">
                <a:solidFill>
                  <a:schemeClr val="bg1"/>
                </a:solidFill>
              </a:rPr>
              <a:t> </a:t>
            </a:r>
            <a:r>
              <a:rPr lang="en-US" sz="1400">
                <a:solidFill>
                  <a:schemeClr val="tx1"/>
                </a:solidFill>
                <a:latin typeface="Franklin Gothic Book"/>
              </a:rPr>
              <a:t>Taking care of yourself and others anytime you volunteer with us.</a:t>
            </a:r>
            <a:endParaRPr lang="en-US">
              <a:solidFill>
                <a:schemeClr val="tx1"/>
              </a:solidFill>
            </a:endParaRPr>
          </a:p>
        </p:txBody>
      </p:sp>
      <p:sp>
        <p:nvSpPr>
          <p:cNvPr id="2" name="Title 1"/>
          <p:cNvSpPr>
            <a:spLocks noGrp="1"/>
          </p:cNvSpPr>
          <p:nvPr>
            <p:ph type="title"/>
          </p:nvPr>
        </p:nvSpPr>
        <p:spPr>
          <a:xfrm>
            <a:off x="119063" y="266885"/>
            <a:ext cx="8889259" cy="838421"/>
          </a:xfrm>
        </p:spPr>
        <p:txBody>
          <a:bodyPr anchor="ctr">
            <a:normAutofit fontScale="90000"/>
          </a:bodyPr>
          <a:lstStyle/>
          <a:p>
            <a:r>
              <a:rPr lang="en-US" b="1"/>
              <a:t>Welcome to our Catholic Charities team! </a:t>
            </a:r>
            <a:endParaRPr lang="en-US"/>
          </a:p>
        </p:txBody>
      </p:sp>
      <p:sp>
        <p:nvSpPr>
          <p:cNvPr id="4" name="TextBox 3">
            <a:extLst>
              <a:ext uri="{FF2B5EF4-FFF2-40B4-BE49-F238E27FC236}">
                <a16:creationId xmlns:a16="http://schemas.microsoft.com/office/drawing/2014/main" id="{78BCF34B-06D6-52DA-FB5C-735A269C6D23}"/>
              </a:ext>
            </a:extLst>
          </p:cNvPr>
          <p:cNvSpPr txBox="1"/>
          <p:nvPr/>
        </p:nvSpPr>
        <p:spPr>
          <a:xfrm>
            <a:off x="406400" y="1414463"/>
            <a:ext cx="835501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Franklin Gothic Medium Cond"/>
              </a:rPr>
              <a:t>Thank you for donating your time and talents to help Catholic Charities of the Diocese of Green Bay. When you join our vibrant community, you become part of an international organization whose dedication, passion, and purpose make our Catholic Charities' outreach possible. In turn, we dedicate ourselves to ensuring you have a lifegiving experience with Catholic Charities. This orientation presentation is designed to get you started as a Catholic Charities volunteer. It will take about 20 minutes to complete and includes the following:</a:t>
            </a:r>
            <a:endParaRPr lang="en-US"/>
          </a:p>
        </p:txBody>
      </p:sp>
      <p:pic>
        <p:nvPicPr>
          <p:cNvPr id="7" name="Picture 6" descr="A black and white logo&#10;&#10;Description automatically generated">
            <a:extLst>
              <a:ext uri="{FF2B5EF4-FFF2-40B4-BE49-F238E27FC236}">
                <a16:creationId xmlns:a16="http://schemas.microsoft.com/office/drawing/2014/main" id="{7D6607B7-01DB-2983-7022-D679CD182B6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701858" y="4313237"/>
            <a:ext cx="1161845" cy="596208"/>
          </a:xfrm>
          <a:prstGeom prst="rect">
            <a:avLst/>
          </a:prstGeom>
          <a:ln>
            <a:noFill/>
          </a:ln>
        </p:spPr>
      </p:pic>
    </p:spTree>
    <p:extLst>
      <p:ext uri="{BB962C8B-B14F-4D97-AF65-F5344CB8AC3E}">
        <p14:creationId xmlns:p14="http://schemas.microsoft.com/office/powerpoint/2010/main" val="1843320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6D29C-81E3-40D9-97D1-588FAAE495C0}"/>
              </a:ext>
            </a:extLst>
          </p:cNvPr>
          <p:cNvSpPr>
            <a:spLocks noGrp="1"/>
          </p:cNvSpPr>
          <p:nvPr>
            <p:ph type="title"/>
          </p:nvPr>
        </p:nvSpPr>
        <p:spPr/>
        <p:txBody>
          <a:bodyPr/>
          <a:lstStyle/>
          <a:p>
            <a:r>
              <a:rPr lang="en-US"/>
              <a:t>Volunteer self-Care</a:t>
            </a:r>
          </a:p>
        </p:txBody>
      </p:sp>
      <p:sp>
        <p:nvSpPr>
          <p:cNvPr id="26" name="TextBox 25">
            <a:extLst>
              <a:ext uri="{FF2B5EF4-FFF2-40B4-BE49-F238E27FC236}">
                <a16:creationId xmlns:a16="http://schemas.microsoft.com/office/drawing/2014/main" id="{143BFFC8-6306-9876-266E-809FD2D3E93C}"/>
              </a:ext>
            </a:extLst>
          </p:cNvPr>
          <p:cNvSpPr txBox="1"/>
          <p:nvPr/>
        </p:nvSpPr>
        <p:spPr>
          <a:xfrm>
            <a:off x="375250" y="1534424"/>
            <a:ext cx="83935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latin typeface="Franklin Gothic Book"/>
                <a:cs typeface="Segoe UI"/>
              </a:rPr>
              <a:t>Self-care is essential when giving your time, talents, and skills to help others. Strengthen your volunteerism by:</a:t>
            </a:r>
          </a:p>
          <a:p>
            <a:pPr marL="285750" indent="-285750">
              <a:buFont typeface="Arial,Sans-Serif"/>
              <a:buChar char="•"/>
            </a:pPr>
            <a:r>
              <a:rPr lang="en-US" i="1">
                <a:solidFill>
                  <a:srgbClr val="332A86"/>
                </a:solidFill>
                <a:latin typeface="Franklin Gothic Book"/>
                <a:cs typeface="Arial"/>
              </a:rPr>
              <a:t>Reading the volunteer position descriptions carefully to be sure that a role is a good fit for you physically, emotionally, and mentally.</a:t>
            </a:r>
          </a:p>
          <a:p>
            <a:pPr marL="285750" indent="-285750">
              <a:buFont typeface="Arial,Sans-Serif"/>
              <a:buChar char="•"/>
            </a:pPr>
            <a:r>
              <a:rPr lang="en-US" i="1">
                <a:solidFill>
                  <a:srgbClr val="332A86"/>
                </a:solidFill>
                <a:latin typeface="Franklin Gothic Book"/>
                <a:cs typeface="Arial"/>
              </a:rPr>
              <a:t>Making sure you know the requirements of your positions and the potential risks.</a:t>
            </a:r>
          </a:p>
          <a:p>
            <a:pPr marL="285750" indent="-285750">
              <a:buFont typeface="Arial,Sans-Serif"/>
              <a:buChar char="•"/>
            </a:pPr>
            <a:r>
              <a:rPr lang="en-US" i="1">
                <a:solidFill>
                  <a:srgbClr val="332A86"/>
                </a:solidFill>
                <a:latin typeface="Franklin Gothic Book"/>
                <a:cs typeface="Arial"/>
              </a:rPr>
              <a:t>If you have any concerns at any time, communicate them to your supervisor and/or the Volunteer Coordinator so they can assist you.</a:t>
            </a:r>
          </a:p>
          <a:p>
            <a:pPr marL="285750" indent="-285750">
              <a:buFont typeface="Arial,Sans-Serif"/>
              <a:buChar char="•"/>
            </a:pPr>
            <a:endParaRPr lang="en-US" i="1">
              <a:solidFill>
                <a:srgbClr val="332A86"/>
              </a:solidFill>
              <a:latin typeface="Franklin Gothic Book"/>
              <a:cs typeface="Arial"/>
            </a:endParaRPr>
          </a:p>
        </p:txBody>
      </p:sp>
    </p:spTree>
    <p:extLst>
      <p:ext uri="{BB962C8B-B14F-4D97-AF65-F5344CB8AC3E}">
        <p14:creationId xmlns:p14="http://schemas.microsoft.com/office/powerpoint/2010/main" val="69537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6D29C-81E3-40D9-97D1-588FAAE495C0}"/>
              </a:ext>
            </a:extLst>
          </p:cNvPr>
          <p:cNvSpPr>
            <a:spLocks noGrp="1"/>
          </p:cNvSpPr>
          <p:nvPr>
            <p:ph type="title"/>
          </p:nvPr>
        </p:nvSpPr>
        <p:spPr/>
        <p:txBody>
          <a:bodyPr/>
          <a:lstStyle/>
          <a:p>
            <a:r>
              <a:rPr lang="en-US"/>
              <a:t>General safety</a:t>
            </a:r>
          </a:p>
        </p:txBody>
      </p:sp>
      <p:sp>
        <p:nvSpPr>
          <p:cNvPr id="26" name="TextBox 25">
            <a:extLst>
              <a:ext uri="{FF2B5EF4-FFF2-40B4-BE49-F238E27FC236}">
                <a16:creationId xmlns:a16="http://schemas.microsoft.com/office/drawing/2014/main" id="{143BFFC8-6306-9876-266E-809FD2D3E93C}"/>
              </a:ext>
            </a:extLst>
          </p:cNvPr>
          <p:cNvSpPr txBox="1"/>
          <p:nvPr/>
        </p:nvSpPr>
        <p:spPr>
          <a:xfrm>
            <a:off x="375250" y="1534424"/>
            <a:ext cx="83935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latin typeface="Franklin Gothic Book"/>
                <a:cs typeface="Segoe UI"/>
              </a:rPr>
              <a:t>If you see something, say something! We don't expect volunteers to be trained to handle emergencies, but if you see something concerning, notify your supervisor at their direct line. (If there is an emergency, please call 911 before calling the numbers listed)</a:t>
            </a:r>
          </a:p>
          <a:p>
            <a:endParaRPr lang="en-US" b="1" i="1">
              <a:solidFill>
                <a:srgbClr val="000000"/>
              </a:solidFill>
              <a:latin typeface="Franklin Gothic Book"/>
              <a:cs typeface="Segoe UI"/>
            </a:endParaRPr>
          </a:p>
          <a:p>
            <a:r>
              <a:rPr lang="en-US" b="1" i="1" dirty="0">
                <a:solidFill>
                  <a:srgbClr val="000000"/>
                </a:solidFill>
                <a:latin typeface="Franklin Gothic Book"/>
                <a:cs typeface="Segoe UI"/>
              </a:rPr>
              <a:t>Please save these numbers on your phone for future reference:</a:t>
            </a:r>
          </a:p>
          <a:p>
            <a:pPr marL="285750" indent="-285750">
              <a:buFont typeface="Arial,Sans-Serif"/>
              <a:buChar char="•"/>
            </a:pPr>
            <a:r>
              <a:rPr lang="en-US" i="1" dirty="0">
                <a:solidFill>
                  <a:srgbClr val="332A86"/>
                </a:solidFill>
                <a:latin typeface="Franklin Gothic Book"/>
                <a:cs typeface="Arial"/>
              </a:rPr>
              <a:t>Volunteer Coordinator (920)-272-8323</a:t>
            </a:r>
          </a:p>
          <a:p>
            <a:pPr marL="285750" indent="-285750">
              <a:buFont typeface="Arial,Sans-Serif"/>
              <a:buChar char="•"/>
            </a:pPr>
            <a:r>
              <a:rPr lang="en-US" i="1" dirty="0">
                <a:solidFill>
                  <a:srgbClr val="332A86"/>
                </a:solidFill>
                <a:latin typeface="Franklin Gothic Book"/>
                <a:cs typeface="Arial"/>
              </a:rPr>
              <a:t>Catholic Charities front desk (920)-272-8234</a:t>
            </a:r>
          </a:p>
          <a:p>
            <a:pPr marL="285750" indent="-285750">
              <a:buFont typeface="Arial,Sans-Serif"/>
              <a:buChar char="•"/>
            </a:pPr>
            <a:endParaRPr lang="en-US" i="1">
              <a:solidFill>
                <a:srgbClr val="332A86"/>
              </a:solidFill>
              <a:latin typeface="Franklin Gothic Book"/>
              <a:cs typeface="Arial"/>
            </a:endParaRPr>
          </a:p>
          <a:p>
            <a:pPr marL="285750" indent="-285750">
              <a:buFont typeface="Arial,Sans-Serif"/>
              <a:buChar char="•"/>
            </a:pPr>
            <a:endParaRPr lang="en-US" i="1">
              <a:solidFill>
                <a:srgbClr val="332A86"/>
              </a:solidFill>
              <a:latin typeface="Franklin Gothic Book"/>
              <a:cs typeface="Arial"/>
            </a:endParaRPr>
          </a:p>
        </p:txBody>
      </p:sp>
    </p:spTree>
    <p:extLst>
      <p:ext uri="{BB962C8B-B14F-4D97-AF65-F5344CB8AC3E}">
        <p14:creationId xmlns:p14="http://schemas.microsoft.com/office/powerpoint/2010/main" val="2865890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EF3B28-C23E-4922-AD4F-B58F4EAAB9A4}"/>
              </a:ext>
            </a:extLst>
          </p:cNvPr>
          <p:cNvSpPr>
            <a:spLocks noGrp="1"/>
          </p:cNvSpPr>
          <p:nvPr>
            <p:ph type="body" sz="half" idx="2"/>
          </p:nvPr>
        </p:nvSpPr>
        <p:spPr>
          <a:xfrm>
            <a:off x="7011838" y="1610983"/>
            <a:ext cx="1978324" cy="2228850"/>
          </a:xfrm>
        </p:spPr>
        <p:txBody>
          <a:bodyPr vert="horz" lIns="91440" tIns="0" rIns="91440" bIns="45720" rtlCol="0" anchor="t">
            <a:normAutofit/>
          </a:bodyPr>
          <a:lstStyle/>
          <a:p>
            <a:r>
              <a:rPr lang="en-US"/>
              <a:t>Knowledge Check</a:t>
            </a:r>
          </a:p>
        </p:txBody>
      </p:sp>
      <p:sp>
        <p:nvSpPr>
          <p:cNvPr id="5" name="Title 4">
            <a:extLst>
              <a:ext uri="{FF2B5EF4-FFF2-40B4-BE49-F238E27FC236}">
                <a16:creationId xmlns:a16="http://schemas.microsoft.com/office/drawing/2014/main" id="{5956B814-D627-45B6-9EB4-FCF1A92A22C8}"/>
              </a:ext>
            </a:extLst>
          </p:cNvPr>
          <p:cNvSpPr>
            <a:spLocks noGrp="1"/>
          </p:cNvSpPr>
          <p:nvPr>
            <p:ph type="title"/>
          </p:nvPr>
        </p:nvSpPr>
        <p:spPr>
          <a:xfrm>
            <a:off x="7011838" y="355969"/>
            <a:ext cx="1967541" cy="1255014"/>
          </a:xfrm>
        </p:spPr>
        <p:txBody>
          <a:bodyPr/>
          <a:lstStyle/>
          <a:p>
            <a:r>
              <a:rPr lang="en-US"/>
              <a:t>General Safety:</a:t>
            </a:r>
          </a:p>
        </p:txBody>
      </p:sp>
      <p:sp>
        <p:nvSpPr>
          <p:cNvPr id="2" name="TextBox 1">
            <a:extLst>
              <a:ext uri="{FF2B5EF4-FFF2-40B4-BE49-F238E27FC236}">
                <a16:creationId xmlns:a16="http://schemas.microsoft.com/office/drawing/2014/main" id="{6DBDCD01-54EA-9F88-B1E8-39309F084F89}"/>
              </a:ext>
            </a:extLst>
          </p:cNvPr>
          <p:cNvSpPr txBox="1"/>
          <p:nvPr/>
        </p:nvSpPr>
        <p:spPr>
          <a:xfrm>
            <a:off x="299769" y="456122"/>
            <a:ext cx="6560387"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332A86"/>
                </a:solidFill>
              </a:rPr>
              <a:t>What are the two phone numbers you should save to your phone in case of emergency?</a:t>
            </a:r>
          </a:p>
          <a:p>
            <a:endParaRPr lang="en-US" sz="2000">
              <a:solidFill>
                <a:srgbClr val="332A86"/>
              </a:solidFill>
            </a:endParaRPr>
          </a:p>
          <a:p>
            <a:r>
              <a:rPr lang="en-US" sz="2000">
                <a:solidFill>
                  <a:srgbClr val="332A86"/>
                </a:solidFill>
              </a:rPr>
              <a:t>A) Catholic Charities Executive Director and Volunteer Coordinator.</a:t>
            </a:r>
          </a:p>
          <a:p>
            <a:endParaRPr lang="en-US" sz="2000">
              <a:solidFill>
                <a:srgbClr val="332A86"/>
              </a:solidFill>
            </a:endParaRPr>
          </a:p>
          <a:p>
            <a:r>
              <a:rPr lang="en-US" sz="2000">
                <a:solidFill>
                  <a:srgbClr val="332A86"/>
                </a:solidFill>
              </a:rPr>
              <a:t>B) Volunteer Coordinator and 911</a:t>
            </a:r>
          </a:p>
          <a:p>
            <a:endParaRPr lang="en-US" sz="2000">
              <a:solidFill>
                <a:srgbClr val="332A86"/>
              </a:solidFill>
            </a:endParaRPr>
          </a:p>
          <a:p>
            <a:r>
              <a:rPr lang="en-US" sz="2000">
                <a:solidFill>
                  <a:srgbClr val="332A86"/>
                </a:solidFill>
              </a:rPr>
              <a:t>C) Volunteer Coordinator and Catholic Charities front desk</a:t>
            </a:r>
          </a:p>
          <a:p>
            <a:endParaRPr lang="en-US" sz="2000">
              <a:solidFill>
                <a:srgbClr val="332A86"/>
              </a:solidFill>
            </a:endParaRPr>
          </a:p>
          <a:p>
            <a:r>
              <a:rPr lang="en-US" sz="1100">
                <a:solidFill>
                  <a:srgbClr val="332A86"/>
                </a:solidFill>
              </a:rPr>
              <a:t>Correct answer: C It is important to call the Volunteer Coordinator and Catholic Charities front desk after contacting 911 in case of emergency to let them know the situation.</a:t>
            </a:r>
          </a:p>
        </p:txBody>
      </p:sp>
    </p:spTree>
    <p:extLst>
      <p:ext uri="{BB962C8B-B14F-4D97-AF65-F5344CB8AC3E}">
        <p14:creationId xmlns:p14="http://schemas.microsoft.com/office/powerpoint/2010/main" val="464081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6D29C-81E3-40D9-97D1-588FAAE495C0}"/>
              </a:ext>
            </a:extLst>
          </p:cNvPr>
          <p:cNvSpPr>
            <a:spLocks noGrp="1"/>
          </p:cNvSpPr>
          <p:nvPr>
            <p:ph type="title"/>
          </p:nvPr>
        </p:nvSpPr>
        <p:spPr/>
        <p:txBody>
          <a:bodyPr/>
          <a:lstStyle/>
          <a:p>
            <a:r>
              <a:rPr lang="en-US"/>
              <a:t>Safety: Injury or Accident</a:t>
            </a:r>
          </a:p>
        </p:txBody>
      </p:sp>
      <p:sp>
        <p:nvSpPr>
          <p:cNvPr id="26" name="TextBox 25">
            <a:extLst>
              <a:ext uri="{FF2B5EF4-FFF2-40B4-BE49-F238E27FC236}">
                <a16:creationId xmlns:a16="http://schemas.microsoft.com/office/drawing/2014/main" id="{143BFFC8-6306-9876-266E-809FD2D3E93C}"/>
              </a:ext>
            </a:extLst>
          </p:cNvPr>
          <p:cNvSpPr txBox="1"/>
          <p:nvPr/>
        </p:nvSpPr>
        <p:spPr>
          <a:xfrm>
            <a:off x="375250" y="1534424"/>
            <a:ext cx="83935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rgbClr val="000000"/>
                </a:solidFill>
                <a:latin typeface="Franklin Gothic Book"/>
                <a:cs typeface="Segoe UI"/>
              </a:rPr>
              <a:t>In case of a major injury or emergency, call 911 immediately!</a:t>
            </a:r>
          </a:p>
          <a:p>
            <a:endParaRPr lang="en-US" b="1" i="1">
              <a:solidFill>
                <a:srgbClr val="000000"/>
              </a:solidFill>
              <a:latin typeface="Franklin Gothic Book"/>
              <a:cs typeface="Segoe UI"/>
            </a:endParaRPr>
          </a:p>
          <a:p>
            <a:r>
              <a:rPr lang="en-US" b="1" i="1">
                <a:solidFill>
                  <a:srgbClr val="000000"/>
                </a:solidFill>
                <a:latin typeface="Franklin Gothic Book"/>
                <a:cs typeface="Segoe UI"/>
              </a:rPr>
              <a:t>If you, another volunteer, or someone else has a minor injury accident:</a:t>
            </a:r>
          </a:p>
          <a:p>
            <a:pPr marL="285750" indent="-285750">
              <a:buFont typeface="Arial,Sans-Serif"/>
              <a:buChar char="•"/>
            </a:pPr>
            <a:r>
              <a:rPr lang="en-US" i="1">
                <a:solidFill>
                  <a:srgbClr val="332A86"/>
                </a:solidFill>
                <a:latin typeface="Franklin Gothic Book"/>
                <a:cs typeface="Arial"/>
              </a:rPr>
              <a:t>Notify your supervisor and the Volunteer Coordinator immediately.</a:t>
            </a:r>
          </a:p>
          <a:p>
            <a:pPr marL="285750" indent="-285750">
              <a:buFont typeface="Arial,Sans-Serif"/>
              <a:buChar char="•"/>
            </a:pPr>
            <a:r>
              <a:rPr lang="en-US" i="1">
                <a:solidFill>
                  <a:srgbClr val="332A86"/>
                </a:solidFill>
                <a:latin typeface="Franklin Gothic Book"/>
                <a:cs typeface="Arial"/>
              </a:rPr>
              <a:t>Provide as much information about your location as possible.</a:t>
            </a:r>
          </a:p>
          <a:p>
            <a:pPr marL="285750" indent="-285750">
              <a:buFont typeface="Arial,Sans-Serif"/>
              <a:buChar char="•"/>
            </a:pPr>
            <a:r>
              <a:rPr lang="en-US" i="1">
                <a:solidFill>
                  <a:srgbClr val="332A86"/>
                </a:solidFill>
                <a:latin typeface="Franklin Gothic Book"/>
                <a:cs typeface="Arial"/>
              </a:rPr>
              <a:t>Stay with the injured person until help arrives, if at all possible.</a:t>
            </a:r>
          </a:p>
          <a:p>
            <a:pPr marL="285750" indent="-285750">
              <a:buFont typeface="Arial,Sans-Serif"/>
              <a:buChar char="•"/>
            </a:pPr>
            <a:endParaRPr lang="en-US" i="1">
              <a:solidFill>
                <a:srgbClr val="332A86"/>
              </a:solidFill>
              <a:latin typeface="Franklin Gothic Book"/>
              <a:cs typeface="Arial"/>
            </a:endParaRPr>
          </a:p>
          <a:p>
            <a:pPr marL="285750" indent="-285750">
              <a:buFont typeface="Arial,Sans-Serif"/>
              <a:buChar char="•"/>
            </a:pPr>
            <a:endParaRPr lang="en-US" i="1">
              <a:solidFill>
                <a:srgbClr val="332A86"/>
              </a:solidFill>
              <a:latin typeface="Franklin Gothic Book"/>
              <a:cs typeface="Arial"/>
            </a:endParaRPr>
          </a:p>
        </p:txBody>
      </p:sp>
    </p:spTree>
    <p:extLst>
      <p:ext uri="{BB962C8B-B14F-4D97-AF65-F5344CB8AC3E}">
        <p14:creationId xmlns:p14="http://schemas.microsoft.com/office/powerpoint/2010/main" val="546901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6D29C-81E3-40D9-97D1-588FAAE495C0}"/>
              </a:ext>
            </a:extLst>
          </p:cNvPr>
          <p:cNvSpPr>
            <a:spLocks noGrp="1"/>
          </p:cNvSpPr>
          <p:nvPr>
            <p:ph type="title"/>
          </p:nvPr>
        </p:nvSpPr>
        <p:spPr/>
        <p:txBody>
          <a:bodyPr/>
          <a:lstStyle/>
          <a:p>
            <a:r>
              <a:rPr lang="en-US"/>
              <a:t>Safety: lost child/adult</a:t>
            </a:r>
          </a:p>
        </p:txBody>
      </p:sp>
      <p:sp>
        <p:nvSpPr>
          <p:cNvPr id="26" name="TextBox 25">
            <a:extLst>
              <a:ext uri="{FF2B5EF4-FFF2-40B4-BE49-F238E27FC236}">
                <a16:creationId xmlns:a16="http://schemas.microsoft.com/office/drawing/2014/main" id="{143BFFC8-6306-9876-266E-809FD2D3E93C}"/>
              </a:ext>
            </a:extLst>
          </p:cNvPr>
          <p:cNvSpPr txBox="1"/>
          <p:nvPr/>
        </p:nvSpPr>
        <p:spPr>
          <a:xfrm>
            <a:off x="375250" y="1534424"/>
            <a:ext cx="83935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rgbClr val="000000"/>
                </a:solidFill>
                <a:latin typeface="Franklin Gothic Book"/>
                <a:cs typeface="Segoe UI"/>
              </a:rPr>
              <a:t>In case of a major injury or emergency, call 911 immediately!</a:t>
            </a:r>
            <a:endParaRPr lang="en-US">
              <a:solidFill>
                <a:srgbClr val="000000"/>
              </a:solidFill>
              <a:latin typeface="Franklin Gothic Book"/>
              <a:cs typeface="Segoe UI"/>
            </a:endParaRPr>
          </a:p>
          <a:p>
            <a:endParaRPr lang="en-US" b="1" i="1">
              <a:solidFill>
                <a:srgbClr val="000000"/>
              </a:solidFill>
              <a:latin typeface="Franklin Gothic Book"/>
              <a:cs typeface="Segoe UI"/>
            </a:endParaRPr>
          </a:p>
          <a:p>
            <a:r>
              <a:rPr lang="en-US" b="1" i="1">
                <a:solidFill>
                  <a:srgbClr val="000000"/>
                </a:solidFill>
                <a:latin typeface="Franklin Gothic Book"/>
                <a:cs typeface="Segoe UI"/>
              </a:rPr>
              <a:t>If a child is separated from a parent:</a:t>
            </a:r>
            <a:endParaRPr lang="en-US"/>
          </a:p>
          <a:p>
            <a:pPr marL="285750" indent="-285750">
              <a:buFont typeface="Arial,Sans-Serif"/>
              <a:buChar char="•"/>
            </a:pPr>
            <a:r>
              <a:rPr lang="en-US" i="1">
                <a:solidFill>
                  <a:srgbClr val="332A86"/>
                </a:solidFill>
                <a:latin typeface="Franklin Gothic Book"/>
                <a:cs typeface="Arial"/>
              </a:rPr>
              <a:t>Stay with the child or parent.</a:t>
            </a:r>
          </a:p>
          <a:p>
            <a:pPr marL="285750" indent="-285750">
              <a:buFont typeface="Arial,Sans-Serif"/>
              <a:buChar char="•"/>
            </a:pPr>
            <a:r>
              <a:rPr lang="en-US" i="1">
                <a:solidFill>
                  <a:srgbClr val="332A86"/>
                </a:solidFill>
                <a:latin typeface="Franklin Gothic Book"/>
                <a:cs typeface="Arial"/>
              </a:rPr>
              <a:t>Get help from the nearest staff member (or contact them via phone).</a:t>
            </a:r>
          </a:p>
          <a:p>
            <a:pPr marL="285750" indent="-285750">
              <a:buFont typeface="Arial,Sans-Serif"/>
              <a:buChar char="•"/>
            </a:pPr>
            <a:r>
              <a:rPr lang="en-US" i="1">
                <a:solidFill>
                  <a:srgbClr val="332A86"/>
                </a:solidFill>
                <a:latin typeface="Franklin Gothic Book"/>
                <a:cs typeface="Arial"/>
              </a:rPr>
              <a:t>Continue to stay with the child or parent until help arrives.</a:t>
            </a:r>
          </a:p>
          <a:p>
            <a:pPr marL="285750" indent="-285750">
              <a:buFont typeface="Arial,Sans-Serif"/>
              <a:buChar char="•"/>
            </a:pPr>
            <a:endParaRPr lang="en-US" i="1">
              <a:solidFill>
                <a:srgbClr val="332A86"/>
              </a:solidFill>
              <a:latin typeface="Franklin Gothic Book"/>
              <a:cs typeface="Arial"/>
            </a:endParaRPr>
          </a:p>
          <a:p>
            <a:r>
              <a:rPr lang="en-US" b="1" i="1">
                <a:latin typeface="Franklin Gothic Book"/>
                <a:cs typeface="Arial"/>
              </a:rPr>
              <a:t>This can be a very scary and stressful situation, but usually parents and children are quickly reunited. The same strategies apply for lost adults.</a:t>
            </a:r>
            <a:endParaRPr lang="en-US" i="1">
              <a:solidFill>
                <a:srgbClr val="332A86"/>
              </a:solidFill>
              <a:latin typeface="Franklin Gothic Book"/>
              <a:cs typeface="Arial"/>
            </a:endParaRPr>
          </a:p>
          <a:p>
            <a:pPr marL="285750" indent="-285750">
              <a:buFont typeface="Arial,Sans-Serif"/>
              <a:buChar char="•"/>
            </a:pPr>
            <a:endParaRPr lang="en-US" i="1">
              <a:solidFill>
                <a:srgbClr val="332A86"/>
              </a:solidFill>
              <a:latin typeface="Franklin Gothic Book"/>
              <a:cs typeface="Arial"/>
            </a:endParaRPr>
          </a:p>
          <a:p>
            <a:pPr marL="285750" indent="-285750">
              <a:buFont typeface="Arial,Sans-Serif"/>
              <a:buChar char="•"/>
            </a:pPr>
            <a:endParaRPr lang="en-US" i="1">
              <a:solidFill>
                <a:srgbClr val="332A86"/>
              </a:solidFill>
              <a:latin typeface="Franklin Gothic Book"/>
              <a:cs typeface="Arial"/>
            </a:endParaRPr>
          </a:p>
        </p:txBody>
      </p:sp>
    </p:spTree>
    <p:extLst>
      <p:ext uri="{BB962C8B-B14F-4D97-AF65-F5344CB8AC3E}">
        <p14:creationId xmlns:p14="http://schemas.microsoft.com/office/powerpoint/2010/main" val="2751615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6D29C-81E3-40D9-97D1-588FAAE495C0}"/>
              </a:ext>
            </a:extLst>
          </p:cNvPr>
          <p:cNvSpPr>
            <a:spLocks noGrp="1"/>
          </p:cNvSpPr>
          <p:nvPr>
            <p:ph type="title"/>
          </p:nvPr>
        </p:nvSpPr>
        <p:spPr/>
        <p:txBody>
          <a:bodyPr/>
          <a:lstStyle/>
          <a:p>
            <a:r>
              <a:rPr lang="en-US"/>
              <a:t>Volunteer testimonials</a:t>
            </a:r>
          </a:p>
        </p:txBody>
      </p:sp>
      <p:sp>
        <p:nvSpPr>
          <p:cNvPr id="26" name="TextBox 25">
            <a:extLst>
              <a:ext uri="{FF2B5EF4-FFF2-40B4-BE49-F238E27FC236}">
                <a16:creationId xmlns:a16="http://schemas.microsoft.com/office/drawing/2014/main" id="{143BFFC8-6306-9876-266E-809FD2D3E93C}"/>
              </a:ext>
            </a:extLst>
          </p:cNvPr>
          <p:cNvSpPr txBox="1"/>
          <p:nvPr/>
        </p:nvSpPr>
        <p:spPr>
          <a:xfrm>
            <a:off x="386033" y="1814783"/>
            <a:ext cx="3950897" cy="2534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i="1">
                <a:latin typeface="Franklin Gothic Book"/>
                <a:cs typeface="Segoe UI"/>
              </a:rPr>
              <a:t>"[My] greatest delight comes from spending time with the children whether its tutoring or playing games-fostering a connection that feels like becoming a member of their family." </a:t>
            </a:r>
            <a:r>
              <a:rPr lang="en-US" i="1">
                <a:solidFill>
                  <a:schemeClr val="tx2"/>
                </a:solidFill>
                <a:latin typeface="Franklin Gothic Book"/>
                <a:cs typeface="Segoe UI"/>
              </a:rPr>
              <a:t>-Sherry, volunteer with Afghan families</a:t>
            </a:r>
            <a:endParaRPr lang="en-US"/>
          </a:p>
        </p:txBody>
      </p:sp>
      <p:sp>
        <p:nvSpPr>
          <p:cNvPr id="2" name="TextBox 1">
            <a:extLst>
              <a:ext uri="{FF2B5EF4-FFF2-40B4-BE49-F238E27FC236}">
                <a16:creationId xmlns:a16="http://schemas.microsoft.com/office/drawing/2014/main" id="{C124B4C5-5433-379D-2D0E-0ABAC16BA045}"/>
              </a:ext>
            </a:extLst>
          </p:cNvPr>
          <p:cNvSpPr txBox="1"/>
          <p:nvPr/>
        </p:nvSpPr>
        <p:spPr>
          <a:xfrm>
            <a:off x="5497184" y="1814782"/>
            <a:ext cx="3260783" cy="2534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i="1" dirty="0">
                <a:latin typeface="Franklin Gothic Book"/>
              </a:rPr>
              <a:t>On his role helping financial </a:t>
            </a:r>
            <a:r>
              <a:rPr lang="en-US" b="1" i="1" dirty="0">
                <a:solidFill>
                  <a:srgbClr val="000000"/>
                </a:solidFill>
                <a:latin typeface="Franklin Gothic Book"/>
              </a:rPr>
              <a:t>health presentations, "The project is pretty </a:t>
            </a:r>
            <a:r>
              <a:rPr lang="en-US" b="1" i="1">
                <a:solidFill>
                  <a:srgbClr val="000000"/>
                </a:solidFill>
                <a:latin typeface="Franklin Gothic Book"/>
              </a:rPr>
              <a:t>independent,</a:t>
            </a:r>
            <a:r>
              <a:rPr lang="en-US" b="1" i="1" dirty="0">
                <a:solidFill>
                  <a:srgbClr val="000000"/>
                </a:solidFill>
                <a:latin typeface="Franklin Gothic Book"/>
              </a:rPr>
              <a:t> and I can do it at remotely home." </a:t>
            </a:r>
            <a:r>
              <a:rPr lang="en-US" i="1" dirty="0">
                <a:solidFill>
                  <a:srgbClr val="332A86"/>
                </a:solidFill>
                <a:latin typeface="Franklin Gothic Book"/>
              </a:rPr>
              <a:t>-Carl, financial health volunteer</a:t>
            </a:r>
            <a:endParaRPr lang="en-US" dirty="0"/>
          </a:p>
        </p:txBody>
      </p:sp>
    </p:spTree>
    <p:extLst>
      <p:ext uri="{BB962C8B-B14F-4D97-AF65-F5344CB8AC3E}">
        <p14:creationId xmlns:p14="http://schemas.microsoft.com/office/powerpoint/2010/main" val="3989737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0" y="209550"/>
            <a:ext cx="1981200" cy="1371600"/>
          </a:xfrm>
        </p:spPr>
        <p:txBody>
          <a:bodyPr/>
          <a:lstStyle/>
          <a:p>
            <a:pPr algn="ctr"/>
            <a:r>
              <a:rPr lang="en-US" sz="1800"/>
              <a:t>“putting our faith into action”</a:t>
            </a: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38296" y="4019550"/>
            <a:ext cx="1725407" cy="889895"/>
          </a:xfrm>
          <a:prstGeom prst="rect">
            <a:avLst/>
          </a:prstGeom>
        </p:spPr>
      </p:pic>
      <p:cxnSp>
        <p:nvCxnSpPr>
          <p:cNvPr id="8" name="Straight Connector 7"/>
          <p:cNvCxnSpPr/>
          <p:nvPr/>
        </p:nvCxnSpPr>
        <p:spPr>
          <a:xfrm>
            <a:off x="685800" y="1657350"/>
            <a:ext cx="566225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52400" y="209550"/>
            <a:ext cx="6705600" cy="13716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6000" b="1"/>
              <a:t>Thank you!</a:t>
            </a:r>
            <a:endParaRPr lang="en-US" sz="4800"/>
          </a:p>
        </p:txBody>
      </p:sp>
      <p:sp>
        <p:nvSpPr>
          <p:cNvPr id="7" name="TextBox 6">
            <a:extLst>
              <a:ext uri="{FF2B5EF4-FFF2-40B4-BE49-F238E27FC236}">
                <a16:creationId xmlns:a16="http://schemas.microsoft.com/office/drawing/2014/main" id="{EEA3CC0F-DF74-44D9-AB5C-8612135B38BB}"/>
              </a:ext>
            </a:extLst>
          </p:cNvPr>
          <p:cNvSpPr txBox="1"/>
          <p:nvPr/>
        </p:nvSpPr>
        <p:spPr>
          <a:xfrm>
            <a:off x="416390" y="1861023"/>
            <a:ext cx="6212190" cy="2215991"/>
          </a:xfrm>
          <a:prstGeom prst="rect">
            <a:avLst/>
          </a:prstGeom>
          <a:noFill/>
        </p:spPr>
        <p:txBody>
          <a:bodyPr wrap="square" lIns="91440" tIns="45720" rIns="91440" bIns="45720" rtlCol="0" anchor="t">
            <a:spAutoFit/>
          </a:bodyPr>
          <a:lstStyle/>
          <a:p>
            <a:pPr algn="ctr"/>
            <a:r>
              <a:rPr lang="en-US" sz="2400">
                <a:solidFill>
                  <a:schemeClr val="tx2">
                    <a:lumMod val="40000"/>
                    <a:lumOff val="60000"/>
                  </a:schemeClr>
                </a:solidFill>
              </a:rPr>
              <a:t>for completing our online orientation! The next step is to submit the online volunteer application and background check. We look forward to welcoming you to our Catholic Charities team! </a:t>
            </a:r>
          </a:p>
          <a:p>
            <a:pPr algn="ctr"/>
            <a:endParaRPr lang="en-US">
              <a:solidFill>
                <a:schemeClr val="bg1"/>
              </a:solidFill>
            </a:endParaRPr>
          </a:p>
        </p:txBody>
      </p:sp>
      <p:sp>
        <p:nvSpPr>
          <p:cNvPr id="9" name="Title 1">
            <a:extLst>
              <a:ext uri="{FF2B5EF4-FFF2-40B4-BE49-F238E27FC236}">
                <a16:creationId xmlns:a16="http://schemas.microsoft.com/office/drawing/2014/main" id="{F6AEABF0-21C9-44B7-8093-718EB7F95854}"/>
              </a:ext>
            </a:extLst>
          </p:cNvPr>
          <p:cNvSpPr txBox="1">
            <a:spLocks/>
          </p:cNvSpPr>
          <p:nvPr/>
        </p:nvSpPr>
        <p:spPr>
          <a:xfrm>
            <a:off x="167932" y="4228085"/>
            <a:ext cx="6705601" cy="889895"/>
          </a:xfrm>
          <a:prstGeom prst="rect">
            <a:avLst/>
          </a:prstGeom>
        </p:spPr>
        <p:txBody>
          <a:bodyPr vert="horz" lIns="91440" tIns="45720" rIns="91440" bIns="45720" rtlCol="0" anchor="ctr">
            <a:noAutofit/>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2800" b="1"/>
              <a:t>catholiccharitiesgb.org</a:t>
            </a:r>
            <a:endParaRPr lang="en-US" sz="2000"/>
          </a:p>
        </p:txBody>
      </p:sp>
    </p:spTree>
    <p:extLst>
      <p:ext uri="{BB962C8B-B14F-4D97-AF65-F5344CB8AC3E}">
        <p14:creationId xmlns:p14="http://schemas.microsoft.com/office/powerpoint/2010/main" val="346128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6600" y="342900"/>
            <a:ext cx="1828800" cy="1255014"/>
          </a:xfrm>
        </p:spPr>
        <p:txBody>
          <a:bodyPr/>
          <a:lstStyle/>
          <a:p>
            <a:pPr algn="r"/>
            <a:r>
              <a:rPr lang="en-US" sz="2400"/>
              <a:t>Our mission &amp; vision</a:t>
            </a:r>
            <a:endParaRPr lang="en-US"/>
          </a:p>
        </p:txBody>
      </p:sp>
      <p:sp>
        <p:nvSpPr>
          <p:cNvPr id="5" name="TextBox 4">
            <a:extLst>
              <a:ext uri="{FF2B5EF4-FFF2-40B4-BE49-F238E27FC236}">
                <a16:creationId xmlns:a16="http://schemas.microsoft.com/office/drawing/2014/main" id="{D36BF7DC-6B67-4CEB-8DB0-A3F72327E6F4}"/>
              </a:ext>
            </a:extLst>
          </p:cNvPr>
          <p:cNvSpPr txBox="1"/>
          <p:nvPr/>
        </p:nvSpPr>
        <p:spPr>
          <a:xfrm>
            <a:off x="427102" y="1252616"/>
            <a:ext cx="6362700" cy="2632516"/>
          </a:xfrm>
          <a:prstGeom prst="rect">
            <a:avLst/>
          </a:prstGeom>
          <a:noFill/>
        </p:spPr>
        <p:txBody>
          <a:bodyPr wrap="square" lIns="91440" tIns="45720" rIns="91440" bIns="45720" rtlCol="0" anchor="t">
            <a:spAutoFit/>
          </a:bodyPr>
          <a:lstStyle/>
          <a:p>
            <a:pPr>
              <a:lnSpc>
                <a:spcPct val="150000"/>
              </a:lnSpc>
            </a:pPr>
            <a:r>
              <a:rPr lang="en-US" sz="1600" b="1" i="1">
                <a:latin typeface="Franklin Gothic Book"/>
              </a:rPr>
              <a:t>Volunteers play a vital role in helping us achieve our mission and vision:</a:t>
            </a:r>
            <a:endParaRPr lang="en-US" sz="1600" b="1" i="1">
              <a:latin typeface="Franklin Gothic Book" panose="020B0503020102020204" pitchFamily="34" charset="0"/>
            </a:endParaRPr>
          </a:p>
          <a:p>
            <a:pPr marL="285750" indent="-285750">
              <a:lnSpc>
                <a:spcPct val="150000"/>
              </a:lnSpc>
              <a:buFont typeface="Arial" panose="020B0604020202020204" pitchFamily="34" charset="0"/>
              <a:buChar char="•"/>
            </a:pPr>
            <a:r>
              <a:rPr lang="en-US" sz="1600" b="1" i="1">
                <a:solidFill>
                  <a:schemeClr val="tx2"/>
                </a:solidFill>
                <a:latin typeface="Franklin Gothic Book"/>
              </a:rPr>
              <a:t>Our Mission: </a:t>
            </a:r>
            <a:r>
              <a:rPr lang="en-US" sz="1600" i="1">
                <a:latin typeface="Franklin Gothic Book"/>
              </a:rPr>
              <a:t>We put our faith into action by strengthening individuals, families, and communities while reflecting the love of God through His Son, Jesus Christ.</a:t>
            </a:r>
          </a:p>
          <a:p>
            <a:pPr marL="285750" indent="-285750">
              <a:lnSpc>
                <a:spcPct val="150000"/>
              </a:lnSpc>
              <a:buFont typeface="Arial" panose="020B0604020202020204" pitchFamily="34" charset="0"/>
              <a:buChar char="•"/>
            </a:pPr>
            <a:r>
              <a:rPr lang="en-US" sz="1600" b="1" i="1">
                <a:solidFill>
                  <a:schemeClr val="tx2"/>
                </a:solidFill>
                <a:latin typeface="Franklin Gothic Book"/>
              </a:rPr>
              <a:t>Our Vision: </a:t>
            </a:r>
            <a:r>
              <a:rPr lang="en-US" sz="1600" i="1">
                <a:latin typeface="Franklin Gothic Book"/>
              </a:rPr>
              <a:t>We will be known as a trusted, faith-based social services partner providing hope to those in need in the 16 counties of the Diocese of Green Bay.</a:t>
            </a:r>
            <a:endParaRPr lang="en-US" sz="1600" b="1" i="1">
              <a:solidFill>
                <a:schemeClr val="tx2"/>
              </a:solidFill>
              <a:latin typeface="Franklin Gothic Book" panose="020B0503020102020204" pitchFamily="34" charset="0"/>
            </a:endParaRPr>
          </a:p>
        </p:txBody>
      </p:sp>
      <p:pic>
        <p:nvPicPr>
          <p:cNvPr id="3" name="Picture 2" descr="A black and white logo&#10;&#10;Description automatically generated">
            <a:extLst>
              <a:ext uri="{FF2B5EF4-FFF2-40B4-BE49-F238E27FC236}">
                <a16:creationId xmlns:a16="http://schemas.microsoft.com/office/drawing/2014/main" id="{E4EE112F-C400-FED5-9BE0-E42DF3E927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73232" y="4291671"/>
            <a:ext cx="1161845" cy="596208"/>
          </a:xfrm>
          <a:prstGeom prst="rect">
            <a:avLst/>
          </a:prstGeom>
          <a:ln>
            <a:noFill/>
          </a:ln>
        </p:spPr>
      </p:pic>
    </p:spTree>
    <p:extLst>
      <p:ext uri="{BB962C8B-B14F-4D97-AF65-F5344CB8AC3E}">
        <p14:creationId xmlns:p14="http://schemas.microsoft.com/office/powerpoint/2010/main" val="162621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6600" y="342900"/>
            <a:ext cx="1828800" cy="1255014"/>
          </a:xfrm>
        </p:spPr>
        <p:txBody>
          <a:bodyPr/>
          <a:lstStyle/>
          <a:p>
            <a:pPr algn="r"/>
            <a:r>
              <a:rPr lang="en-US" sz="2400"/>
              <a:t>Our story</a:t>
            </a:r>
          </a:p>
        </p:txBody>
      </p:sp>
      <p:pic>
        <p:nvPicPr>
          <p:cNvPr id="3" name="Picture 2" descr="A black and white logo&#10;&#10;Description automatically generated">
            <a:extLst>
              <a:ext uri="{FF2B5EF4-FFF2-40B4-BE49-F238E27FC236}">
                <a16:creationId xmlns:a16="http://schemas.microsoft.com/office/drawing/2014/main" id="{E4EE112F-C400-FED5-9BE0-E42DF3E9273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421500" y="4291671"/>
            <a:ext cx="1161845" cy="596208"/>
          </a:xfrm>
          <a:prstGeom prst="rect">
            <a:avLst/>
          </a:prstGeom>
          <a:ln>
            <a:noFill/>
          </a:ln>
        </p:spPr>
      </p:pic>
      <p:pic>
        <p:nvPicPr>
          <p:cNvPr id="2" name="Online Media 1" title="Catholic Charities Brief History">
            <a:hlinkClick r:id="" action="ppaction://media"/>
            <a:extLst>
              <a:ext uri="{FF2B5EF4-FFF2-40B4-BE49-F238E27FC236}">
                <a16:creationId xmlns:a16="http://schemas.microsoft.com/office/drawing/2014/main" id="{906663B0-AD71-E745-F842-EDB2D0235EAC}"/>
              </a:ext>
            </a:extLst>
          </p:cNvPr>
          <p:cNvPicPr>
            <a:picLocks noRot="1" noChangeAspect="1"/>
          </p:cNvPicPr>
          <p:nvPr>
            <a:videoFile r:link="rId1"/>
          </p:nvPr>
        </p:nvPicPr>
        <p:blipFill>
          <a:blip r:embed="rId5"/>
          <a:stretch>
            <a:fillRect/>
          </a:stretch>
        </p:blipFill>
        <p:spPr>
          <a:xfrm>
            <a:off x="350520" y="537210"/>
            <a:ext cx="6377940" cy="3589020"/>
          </a:xfrm>
          <a:prstGeom prst="rect">
            <a:avLst/>
          </a:prstGeom>
        </p:spPr>
      </p:pic>
    </p:spTree>
    <p:extLst>
      <p:ext uri="{BB962C8B-B14F-4D97-AF65-F5344CB8AC3E}">
        <p14:creationId xmlns:p14="http://schemas.microsoft.com/office/powerpoint/2010/main" val="406726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DB824D-FB77-4F17-9703-67C88BFA0886}"/>
              </a:ext>
            </a:extLst>
          </p:cNvPr>
          <p:cNvSpPr>
            <a:spLocks noGrp="1"/>
          </p:cNvSpPr>
          <p:nvPr>
            <p:ph idx="1"/>
          </p:nvPr>
        </p:nvSpPr>
        <p:spPr>
          <a:xfrm>
            <a:off x="381000" y="1289303"/>
            <a:ext cx="7911739" cy="3602157"/>
          </a:xfrm>
        </p:spPr>
        <p:txBody>
          <a:bodyPr vert="horz" lIns="91440" tIns="45720" rIns="91440" bIns="45720" rtlCol="0" anchor="t">
            <a:normAutofit fontScale="85000" lnSpcReduction="10000"/>
          </a:bodyPr>
          <a:lstStyle/>
          <a:p>
            <a:r>
              <a:rPr lang="en-US"/>
              <a:t>Connect to Inspire – </a:t>
            </a:r>
            <a:r>
              <a:rPr lang="en-US" sz="1600">
                <a:solidFill>
                  <a:schemeClr val="tx1"/>
                </a:solidFill>
                <a:latin typeface="Calibri"/>
                <a:cs typeface="Calibri"/>
              </a:rPr>
              <a:t>We are able to accomplish more together than we can on our own. The connection we have with God and others creates growth and excitement.</a:t>
            </a:r>
          </a:p>
          <a:p>
            <a:r>
              <a:rPr lang="en-US" dirty="0"/>
              <a:t>Embrace People's Hearts – </a:t>
            </a:r>
            <a:r>
              <a:rPr lang="en-US" sz="1600" dirty="0">
                <a:solidFill>
                  <a:srgbClr val="000000"/>
                </a:solidFill>
                <a:latin typeface="Calibri"/>
                <a:cs typeface="Calibri"/>
              </a:rPr>
              <a:t>Each person is created in the image and likeness of God and is deserving of respect and honor. All our interactions communicate the </a:t>
            </a:r>
            <a:r>
              <a:rPr lang="en-US" sz="1600">
                <a:solidFill>
                  <a:srgbClr val="000000"/>
                </a:solidFill>
                <a:latin typeface="Calibri"/>
                <a:cs typeface="Calibri"/>
              </a:rPr>
              <a:t>positive regard and appreciation we have for every</a:t>
            </a:r>
            <a:r>
              <a:rPr lang="en-US" sz="1600" dirty="0">
                <a:solidFill>
                  <a:srgbClr val="000000"/>
                </a:solidFill>
                <a:latin typeface="Calibri"/>
                <a:cs typeface="Calibri"/>
              </a:rPr>
              <a:t> person.</a:t>
            </a:r>
            <a:endParaRPr lang="en-US" dirty="0"/>
          </a:p>
          <a:p>
            <a:r>
              <a:rPr lang="en-US"/>
              <a:t>Explore Potential –</a:t>
            </a:r>
            <a:r>
              <a:rPr lang="en-US" sz="1600">
                <a:solidFill>
                  <a:srgbClr val="000000"/>
                </a:solidFill>
                <a:latin typeface="Calibri"/>
                <a:cs typeface="Calibri"/>
              </a:rPr>
              <a:t>We all have God-given potential. We work together to see the possibilities and the gifts each of us has been given in order to accomplish the vision and mission of the Church to evangelize and impact communities.</a:t>
            </a:r>
          </a:p>
          <a:p>
            <a:r>
              <a:rPr lang="en-US"/>
              <a:t>Empower to Act -</a:t>
            </a:r>
            <a:r>
              <a:rPr lang="en-US" sz="1600">
                <a:solidFill>
                  <a:srgbClr val="000000"/>
                </a:solidFill>
                <a:latin typeface="Calibri"/>
                <a:cs typeface="Calibri"/>
              </a:rPr>
              <a:t>All baptized Christians are empowered to act according to the gifts given to them by the Father, through the Son, in the Holy Spirit. By living out the diocesan vision and mission of missionary discipleship, we are empowered to take responsibility to act.</a:t>
            </a:r>
          </a:p>
          <a:p>
            <a:r>
              <a:rPr lang="en-US"/>
              <a:t>Nurture Abundant Life &amp; Growth –</a:t>
            </a:r>
            <a:r>
              <a:rPr lang="en-US" sz="1600">
                <a:solidFill>
                  <a:srgbClr val="000000"/>
                </a:solidFill>
                <a:latin typeface="Calibri"/>
                <a:cs typeface="Calibri"/>
              </a:rPr>
              <a:t>Life is a gift, and we are charged by the Creator to protect it and to foster its growth wherever possible. We actively pursue life over death, potential over limitation, and light over darkness.</a:t>
            </a:r>
          </a:p>
        </p:txBody>
      </p:sp>
      <p:sp>
        <p:nvSpPr>
          <p:cNvPr id="3" name="Title 2">
            <a:extLst>
              <a:ext uri="{FF2B5EF4-FFF2-40B4-BE49-F238E27FC236}">
                <a16:creationId xmlns:a16="http://schemas.microsoft.com/office/drawing/2014/main" id="{5E09F2C1-A0CB-44CF-A03B-AA00424D0BFD}"/>
              </a:ext>
            </a:extLst>
          </p:cNvPr>
          <p:cNvSpPr>
            <a:spLocks noGrp="1"/>
          </p:cNvSpPr>
          <p:nvPr>
            <p:ph type="title"/>
          </p:nvPr>
        </p:nvSpPr>
        <p:spPr/>
        <p:txBody>
          <a:bodyPr/>
          <a:lstStyle/>
          <a:p>
            <a:r>
              <a:rPr lang="en-US"/>
              <a:t>Our core values</a:t>
            </a:r>
          </a:p>
        </p:txBody>
      </p:sp>
      <p:pic>
        <p:nvPicPr>
          <p:cNvPr id="5" name="Picture 4" descr="A black and white logo&#10;&#10;Description automatically generated">
            <a:extLst>
              <a:ext uri="{FF2B5EF4-FFF2-40B4-BE49-F238E27FC236}">
                <a16:creationId xmlns:a16="http://schemas.microsoft.com/office/drawing/2014/main" id="{B68CD211-5CD9-1ED1-B477-83F49EEC52D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96399" y="4392949"/>
            <a:ext cx="1161845" cy="596208"/>
          </a:xfrm>
          <a:prstGeom prst="rect">
            <a:avLst/>
          </a:prstGeom>
          <a:ln>
            <a:noFill/>
          </a:ln>
        </p:spPr>
      </p:pic>
    </p:spTree>
    <p:extLst>
      <p:ext uri="{BB962C8B-B14F-4D97-AF65-F5344CB8AC3E}">
        <p14:creationId xmlns:p14="http://schemas.microsoft.com/office/powerpoint/2010/main" val="52741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Volunteers packing food in carton boxes">
            <a:extLst>
              <a:ext uri="{FF2B5EF4-FFF2-40B4-BE49-F238E27FC236}">
                <a16:creationId xmlns:a16="http://schemas.microsoft.com/office/drawing/2014/main" id="{9E0DC628-C889-BFD0-10B5-F7B7905C636F}"/>
              </a:ext>
            </a:extLst>
          </p:cNvPr>
          <p:cNvPicPr>
            <a:picLocks noGrp="1" noChangeAspect="1"/>
          </p:cNvPicPr>
          <p:nvPr>
            <p:ph sz="half" idx="1"/>
          </p:nvPr>
        </p:nvPicPr>
        <p:blipFill>
          <a:blip r:embed="rId2"/>
          <a:srcRect r="18445" b="-3"/>
          <a:stretch/>
        </p:blipFill>
        <p:spPr>
          <a:xfrm>
            <a:off x="414068" y="1289304"/>
            <a:ext cx="4070949" cy="3305556"/>
          </a:xfrm>
          <a:noFill/>
        </p:spPr>
      </p:pic>
      <p:sp>
        <p:nvSpPr>
          <p:cNvPr id="12" name="Content Placeholder 2">
            <a:extLst>
              <a:ext uri="{FF2B5EF4-FFF2-40B4-BE49-F238E27FC236}">
                <a16:creationId xmlns:a16="http://schemas.microsoft.com/office/drawing/2014/main" id="{61189B7B-773D-6EEE-9E87-D52F2F20C1A3}"/>
              </a:ext>
            </a:extLst>
          </p:cNvPr>
          <p:cNvSpPr>
            <a:spLocks noGrp="1"/>
          </p:cNvSpPr>
          <p:nvPr>
            <p:ph sz="half" idx="2"/>
          </p:nvPr>
        </p:nvSpPr>
        <p:spPr>
          <a:xfrm>
            <a:off x="4648200" y="1289304"/>
            <a:ext cx="4038600" cy="3305556"/>
          </a:xfrm>
        </p:spPr>
        <p:txBody>
          <a:bodyPr vert="horz" lIns="91440" tIns="45720" rIns="91440" bIns="45720" rtlCol="0" anchor="t">
            <a:normAutofit fontScale="92500"/>
          </a:bodyPr>
          <a:lstStyle/>
          <a:p>
            <a:r>
              <a:rPr lang="en-US"/>
              <a:t>Live out your faith</a:t>
            </a:r>
          </a:p>
          <a:p>
            <a:r>
              <a:rPr lang="en-US"/>
              <a:t>Make a difference</a:t>
            </a:r>
          </a:p>
          <a:p>
            <a:r>
              <a:rPr lang="en-US"/>
              <a:t>Gain confidence</a:t>
            </a:r>
          </a:p>
          <a:p>
            <a:r>
              <a:rPr lang="en-US"/>
              <a:t>Learn new skills</a:t>
            </a:r>
          </a:p>
          <a:p>
            <a:r>
              <a:rPr lang="en-US"/>
              <a:t>Experience for resume</a:t>
            </a:r>
          </a:p>
          <a:p>
            <a:r>
              <a:rPr lang="en-US"/>
              <a:t>Be part of a community</a:t>
            </a:r>
          </a:p>
        </p:txBody>
      </p:sp>
      <p:sp>
        <p:nvSpPr>
          <p:cNvPr id="5" name="Title 4">
            <a:extLst>
              <a:ext uri="{FF2B5EF4-FFF2-40B4-BE49-F238E27FC236}">
                <a16:creationId xmlns:a16="http://schemas.microsoft.com/office/drawing/2014/main" id="{5956B814-D627-45B6-9EB4-FCF1A92A22C8}"/>
              </a:ext>
            </a:extLst>
          </p:cNvPr>
          <p:cNvSpPr>
            <a:spLocks noGrp="1"/>
          </p:cNvSpPr>
          <p:nvPr>
            <p:ph type="title"/>
          </p:nvPr>
        </p:nvSpPr>
        <p:spPr>
          <a:xfrm>
            <a:off x="381000" y="266885"/>
            <a:ext cx="8381260" cy="790796"/>
          </a:xfrm>
        </p:spPr>
        <p:txBody>
          <a:bodyPr anchor="ctr">
            <a:normAutofit/>
          </a:bodyPr>
          <a:lstStyle/>
          <a:p>
            <a:pPr>
              <a:lnSpc>
                <a:spcPct val="90000"/>
              </a:lnSpc>
            </a:pPr>
            <a:r>
              <a:rPr lang="en-US" sz="2500"/>
              <a:t>Why volunteer at Catholic charities?</a:t>
            </a:r>
          </a:p>
        </p:txBody>
      </p:sp>
      <p:pic>
        <p:nvPicPr>
          <p:cNvPr id="4" name="Picture 3" descr="A black and white logo&#10;&#10;Description automatically generated">
            <a:extLst>
              <a:ext uri="{FF2B5EF4-FFF2-40B4-BE49-F238E27FC236}">
                <a16:creationId xmlns:a16="http://schemas.microsoft.com/office/drawing/2014/main" id="{1509C019-572A-2B5E-8C94-D9C470768B8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710961" y="4291671"/>
            <a:ext cx="1161845" cy="596208"/>
          </a:xfrm>
          <a:prstGeom prst="rect">
            <a:avLst/>
          </a:prstGeom>
          <a:ln>
            <a:noFill/>
          </a:ln>
        </p:spPr>
      </p:pic>
    </p:spTree>
    <p:extLst>
      <p:ext uri="{BB962C8B-B14F-4D97-AF65-F5344CB8AC3E}">
        <p14:creationId xmlns:p14="http://schemas.microsoft.com/office/powerpoint/2010/main" val="610406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1189B7B-773D-6EEE-9E87-D52F2F20C1A3}"/>
              </a:ext>
            </a:extLst>
          </p:cNvPr>
          <p:cNvSpPr>
            <a:spLocks noGrp="1"/>
          </p:cNvSpPr>
          <p:nvPr>
            <p:ph sz="half" idx="2"/>
          </p:nvPr>
        </p:nvSpPr>
        <p:spPr>
          <a:xfrm>
            <a:off x="4648200" y="1289304"/>
            <a:ext cx="4038600" cy="3305556"/>
          </a:xfrm>
        </p:spPr>
        <p:txBody>
          <a:bodyPr vert="horz" lIns="91440" tIns="45720" rIns="91440" bIns="45720" rtlCol="0" anchor="t">
            <a:noAutofit/>
          </a:bodyPr>
          <a:lstStyle/>
          <a:p>
            <a:r>
              <a:rPr lang="en-US" sz="2000"/>
              <a:t>Family Mentor</a:t>
            </a:r>
          </a:p>
          <a:p>
            <a:r>
              <a:rPr lang="en-US" sz="2000"/>
              <a:t>Move-in Team</a:t>
            </a:r>
          </a:p>
          <a:p>
            <a:r>
              <a:rPr lang="en-US" sz="2000"/>
              <a:t>Financial Team</a:t>
            </a:r>
          </a:p>
          <a:p>
            <a:r>
              <a:rPr lang="en-US" sz="2000"/>
              <a:t>Healthcare Team</a:t>
            </a:r>
          </a:p>
          <a:p>
            <a:r>
              <a:rPr lang="en-US" sz="2000"/>
              <a:t>Maintenance and Repair Team</a:t>
            </a:r>
          </a:p>
          <a:p>
            <a:r>
              <a:rPr lang="en-US" sz="2000"/>
              <a:t>Childcare Team</a:t>
            </a:r>
          </a:p>
          <a:p>
            <a:endParaRPr lang="en-US"/>
          </a:p>
        </p:txBody>
      </p:sp>
      <p:sp>
        <p:nvSpPr>
          <p:cNvPr id="5" name="Title 4">
            <a:extLst>
              <a:ext uri="{FF2B5EF4-FFF2-40B4-BE49-F238E27FC236}">
                <a16:creationId xmlns:a16="http://schemas.microsoft.com/office/drawing/2014/main" id="{5956B814-D627-45B6-9EB4-FCF1A92A22C8}"/>
              </a:ext>
            </a:extLst>
          </p:cNvPr>
          <p:cNvSpPr>
            <a:spLocks noGrp="1"/>
          </p:cNvSpPr>
          <p:nvPr>
            <p:ph type="title"/>
          </p:nvPr>
        </p:nvSpPr>
        <p:spPr>
          <a:xfrm>
            <a:off x="381000" y="266885"/>
            <a:ext cx="8381260" cy="790796"/>
          </a:xfrm>
        </p:spPr>
        <p:txBody>
          <a:bodyPr anchor="ctr">
            <a:normAutofit/>
          </a:bodyPr>
          <a:lstStyle/>
          <a:p>
            <a:pPr>
              <a:lnSpc>
                <a:spcPct val="90000"/>
              </a:lnSpc>
            </a:pPr>
            <a:r>
              <a:rPr lang="en-US" sz="2500"/>
              <a:t>Refugee reception volunteers</a:t>
            </a:r>
          </a:p>
        </p:txBody>
      </p:sp>
      <p:pic>
        <p:nvPicPr>
          <p:cNvPr id="2" name="Content Placeholder 1" descr="A group of women wearing matching t-shirts holding paint rollers&#10;&#10;Description automatically generated">
            <a:extLst>
              <a:ext uri="{FF2B5EF4-FFF2-40B4-BE49-F238E27FC236}">
                <a16:creationId xmlns:a16="http://schemas.microsoft.com/office/drawing/2014/main" id="{C1E2F962-966E-4FF9-C2A3-402ABD094596}"/>
              </a:ext>
            </a:extLst>
          </p:cNvPr>
          <p:cNvPicPr>
            <a:picLocks noGrp="1" noChangeAspect="1"/>
          </p:cNvPicPr>
          <p:nvPr>
            <p:ph sz="half" idx="1"/>
          </p:nvPr>
        </p:nvPicPr>
        <p:blipFill>
          <a:blip r:embed="rId2"/>
          <a:stretch>
            <a:fillRect/>
          </a:stretch>
        </p:blipFill>
        <p:spPr>
          <a:xfrm>
            <a:off x="457200" y="1427607"/>
            <a:ext cx="4038600" cy="3028950"/>
          </a:xfrm>
        </p:spPr>
      </p:pic>
      <p:pic>
        <p:nvPicPr>
          <p:cNvPr id="6" name="Picture 5" descr="A black and white logo&#10;&#10;Description automatically generated">
            <a:extLst>
              <a:ext uri="{FF2B5EF4-FFF2-40B4-BE49-F238E27FC236}">
                <a16:creationId xmlns:a16="http://schemas.microsoft.com/office/drawing/2014/main" id="{B457F70C-470A-F085-A5F9-6885C2A8061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21500" y="4291671"/>
            <a:ext cx="1161845" cy="596208"/>
          </a:xfrm>
          <a:prstGeom prst="rect">
            <a:avLst/>
          </a:prstGeom>
          <a:ln>
            <a:noFill/>
          </a:ln>
        </p:spPr>
      </p:pic>
    </p:spTree>
    <p:extLst>
      <p:ext uri="{BB962C8B-B14F-4D97-AF65-F5344CB8AC3E}">
        <p14:creationId xmlns:p14="http://schemas.microsoft.com/office/powerpoint/2010/main" val="1712605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1189B7B-773D-6EEE-9E87-D52F2F20C1A3}"/>
              </a:ext>
            </a:extLst>
          </p:cNvPr>
          <p:cNvSpPr>
            <a:spLocks noGrp="1"/>
          </p:cNvSpPr>
          <p:nvPr>
            <p:ph sz="half" idx="2"/>
          </p:nvPr>
        </p:nvSpPr>
        <p:spPr>
          <a:xfrm>
            <a:off x="4648200" y="1289304"/>
            <a:ext cx="4038600" cy="3305556"/>
          </a:xfrm>
        </p:spPr>
        <p:txBody>
          <a:bodyPr vert="horz" lIns="91440" tIns="45720" rIns="91440" bIns="45720" rtlCol="0" anchor="t">
            <a:noAutofit/>
          </a:bodyPr>
          <a:lstStyle/>
          <a:p>
            <a:r>
              <a:rPr lang="en-US" sz="2000" dirty="0"/>
              <a:t>Birthparent Mentor</a:t>
            </a:r>
          </a:p>
          <a:p>
            <a:r>
              <a:rPr lang="en-US" sz="2000" dirty="0"/>
              <a:t>Waiting Adoptive Family Mentor</a:t>
            </a:r>
          </a:p>
          <a:p>
            <a:r>
              <a:rPr lang="en-US" sz="2000" dirty="0"/>
              <a:t>Expectant Parent Mentor</a:t>
            </a:r>
          </a:p>
          <a:p>
            <a:r>
              <a:rPr lang="en-US" sz="2000" dirty="0"/>
              <a:t>Support Group Facilitator</a:t>
            </a:r>
          </a:p>
          <a:p>
            <a:endParaRPr lang="en-US"/>
          </a:p>
        </p:txBody>
      </p:sp>
      <p:sp>
        <p:nvSpPr>
          <p:cNvPr id="5" name="Title 4">
            <a:extLst>
              <a:ext uri="{FF2B5EF4-FFF2-40B4-BE49-F238E27FC236}">
                <a16:creationId xmlns:a16="http://schemas.microsoft.com/office/drawing/2014/main" id="{5956B814-D627-45B6-9EB4-FCF1A92A22C8}"/>
              </a:ext>
            </a:extLst>
          </p:cNvPr>
          <p:cNvSpPr>
            <a:spLocks noGrp="1"/>
          </p:cNvSpPr>
          <p:nvPr>
            <p:ph type="title"/>
          </p:nvPr>
        </p:nvSpPr>
        <p:spPr>
          <a:xfrm>
            <a:off x="381000" y="266885"/>
            <a:ext cx="8381260" cy="790796"/>
          </a:xfrm>
        </p:spPr>
        <p:txBody>
          <a:bodyPr anchor="ctr">
            <a:normAutofit/>
          </a:bodyPr>
          <a:lstStyle/>
          <a:p>
            <a:pPr>
              <a:lnSpc>
                <a:spcPct val="90000"/>
              </a:lnSpc>
            </a:pPr>
            <a:r>
              <a:rPr lang="en-US" sz="2500" dirty="0"/>
              <a:t>mentorship volunteers</a:t>
            </a:r>
          </a:p>
        </p:txBody>
      </p:sp>
      <p:pic>
        <p:nvPicPr>
          <p:cNvPr id="6" name="Picture 5" descr="A black and white logo&#10;&#10;Description automatically generated">
            <a:extLst>
              <a:ext uri="{FF2B5EF4-FFF2-40B4-BE49-F238E27FC236}">
                <a16:creationId xmlns:a16="http://schemas.microsoft.com/office/drawing/2014/main" id="{B457F70C-470A-F085-A5F9-6885C2A8061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421500" y="4291671"/>
            <a:ext cx="1161845" cy="596208"/>
          </a:xfrm>
          <a:prstGeom prst="rect">
            <a:avLst/>
          </a:prstGeom>
          <a:ln>
            <a:noFill/>
          </a:ln>
        </p:spPr>
      </p:pic>
      <p:pic>
        <p:nvPicPr>
          <p:cNvPr id="10" name="Picture 9" descr="A group of people standing in a hallway&#10;&#10;Description automatically generated">
            <a:extLst>
              <a:ext uri="{FF2B5EF4-FFF2-40B4-BE49-F238E27FC236}">
                <a16:creationId xmlns:a16="http://schemas.microsoft.com/office/drawing/2014/main" id="{F6A06F5E-BB46-6B44-352E-08F73E47CD1D}"/>
              </a:ext>
            </a:extLst>
          </p:cNvPr>
          <p:cNvPicPr>
            <a:picLocks noChangeAspect="1"/>
          </p:cNvPicPr>
          <p:nvPr/>
        </p:nvPicPr>
        <p:blipFill>
          <a:blip r:embed="rId3"/>
          <a:stretch>
            <a:fillRect/>
          </a:stretch>
        </p:blipFill>
        <p:spPr>
          <a:xfrm>
            <a:off x="384265" y="1393135"/>
            <a:ext cx="4134775" cy="3086100"/>
          </a:xfrm>
          <a:prstGeom prst="rect">
            <a:avLst/>
          </a:prstGeom>
        </p:spPr>
      </p:pic>
    </p:spTree>
    <p:extLst>
      <p:ext uri="{BB962C8B-B14F-4D97-AF65-F5344CB8AC3E}">
        <p14:creationId xmlns:p14="http://schemas.microsoft.com/office/powerpoint/2010/main" val="1363429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1189B7B-773D-6EEE-9E87-D52F2F20C1A3}"/>
              </a:ext>
            </a:extLst>
          </p:cNvPr>
          <p:cNvSpPr>
            <a:spLocks noGrp="1"/>
          </p:cNvSpPr>
          <p:nvPr>
            <p:ph sz="half" idx="2"/>
          </p:nvPr>
        </p:nvSpPr>
        <p:spPr>
          <a:xfrm>
            <a:off x="4648200" y="1289304"/>
            <a:ext cx="4257805" cy="3305556"/>
          </a:xfrm>
        </p:spPr>
        <p:txBody>
          <a:bodyPr vert="horz" lIns="91440" tIns="45720" rIns="91440" bIns="45720" rtlCol="0" anchor="t">
            <a:noAutofit/>
          </a:bodyPr>
          <a:lstStyle/>
          <a:p>
            <a:r>
              <a:rPr lang="en-US" sz="2000" dirty="0"/>
              <a:t>Financial Health ASL (American Sign Language) Interpreter</a:t>
            </a:r>
            <a:endParaRPr lang="en-US" dirty="0"/>
          </a:p>
          <a:p>
            <a:r>
              <a:rPr lang="en-US" sz="2000" dirty="0"/>
              <a:t>Financial Health Spanish-English Interpreter</a:t>
            </a:r>
            <a:endParaRPr lang="en-US" dirty="0"/>
          </a:p>
          <a:p>
            <a:r>
              <a:rPr lang="en-US" sz="2000" dirty="0"/>
              <a:t>English Language Learner Teacher </a:t>
            </a:r>
            <a:endParaRPr lang="en-US" dirty="0"/>
          </a:p>
          <a:p>
            <a:r>
              <a:rPr lang="en-US" sz="2000" dirty="0"/>
              <a:t>Immigrant Rights Presenter</a:t>
            </a:r>
          </a:p>
          <a:p>
            <a:r>
              <a:rPr lang="en-US" sz="2000" dirty="0"/>
              <a:t>Client Translator and Interpreter</a:t>
            </a:r>
          </a:p>
          <a:p>
            <a:endParaRPr lang="en-US" sz="2000"/>
          </a:p>
          <a:p>
            <a:endParaRPr lang="en-US" sz="2000"/>
          </a:p>
          <a:p>
            <a:endParaRPr lang="en-US"/>
          </a:p>
        </p:txBody>
      </p:sp>
      <p:sp>
        <p:nvSpPr>
          <p:cNvPr id="5" name="Title 4">
            <a:extLst>
              <a:ext uri="{FF2B5EF4-FFF2-40B4-BE49-F238E27FC236}">
                <a16:creationId xmlns:a16="http://schemas.microsoft.com/office/drawing/2014/main" id="{5956B814-D627-45B6-9EB4-FCF1A92A22C8}"/>
              </a:ext>
            </a:extLst>
          </p:cNvPr>
          <p:cNvSpPr>
            <a:spLocks noGrp="1"/>
          </p:cNvSpPr>
          <p:nvPr>
            <p:ph type="title"/>
          </p:nvPr>
        </p:nvSpPr>
        <p:spPr>
          <a:xfrm>
            <a:off x="381000" y="266885"/>
            <a:ext cx="8381260" cy="790796"/>
          </a:xfrm>
        </p:spPr>
        <p:txBody>
          <a:bodyPr anchor="ctr">
            <a:normAutofit/>
          </a:bodyPr>
          <a:lstStyle/>
          <a:p>
            <a:pPr>
              <a:lnSpc>
                <a:spcPct val="90000"/>
              </a:lnSpc>
            </a:pPr>
            <a:r>
              <a:rPr lang="en-US" sz="2500"/>
              <a:t>Education Volunteers</a:t>
            </a:r>
          </a:p>
        </p:txBody>
      </p:sp>
      <p:pic>
        <p:nvPicPr>
          <p:cNvPr id="11" name="Content Placeholder 10" descr="A person standing in front of a group of people&#10;&#10;Description automatically generated">
            <a:extLst>
              <a:ext uri="{FF2B5EF4-FFF2-40B4-BE49-F238E27FC236}">
                <a16:creationId xmlns:a16="http://schemas.microsoft.com/office/drawing/2014/main" id="{ED3B5DB4-7D87-67EB-3B13-5818162A2795}"/>
              </a:ext>
            </a:extLst>
          </p:cNvPr>
          <p:cNvPicPr>
            <a:picLocks noGrp="1" noChangeAspect="1"/>
          </p:cNvPicPr>
          <p:nvPr>
            <p:ph sz="half" idx="1"/>
          </p:nvPr>
        </p:nvPicPr>
        <p:blipFill>
          <a:blip r:embed="rId2"/>
          <a:stretch>
            <a:fillRect/>
          </a:stretch>
        </p:blipFill>
        <p:spPr>
          <a:xfrm>
            <a:off x="457200" y="1427607"/>
            <a:ext cx="4038600" cy="3028950"/>
          </a:xfrm>
        </p:spPr>
      </p:pic>
      <p:pic>
        <p:nvPicPr>
          <p:cNvPr id="14" name="Picture 13" descr="A black and white logo&#10;&#10;Description automatically generated">
            <a:extLst>
              <a:ext uri="{FF2B5EF4-FFF2-40B4-BE49-F238E27FC236}">
                <a16:creationId xmlns:a16="http://schemas.microsoft.com/office/drawing/2014/main" id="{193F66E1-B034-7A2F-500C-CADB98F2028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21500" y="4291671"/>
            <a:ext cx="1161845" cy="596208"/>
          </a:xfrm>
          <a:prstGeom prst="rect">
            <a:avLst/>
          </a:prstGeom>
          <a:ln>
            <a:noFill/>
          </a:ln>
        </p:spPr>
      </p:pic>
    </p:spTree>
    <p:extLst>
      <p:ext uri="{BB962C8B-B14F-4D97-AF65-F5344CB8AC3E}">
        <p14:creationId xmlns:p14="http://schemas.microsoft.com/office/powerpoint/2010/main" val="41898721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1">
      <a:dk1>
        <a:sysClr val="windowText" lastClr="000000"/>
      </a:dk1>
      <a:lt1>
        <a:sysClr val="window" lastClr="FFFFFF"/>
      </a:lt1>
      <a:dk2>
        <a:srgbClr val="332A86"/>
      </a:dk2>
      <a:lt2>
        <a:srgbClr val="E4E9EF"/>
      </a:lt2>
      <a:accent1>
        <a:srgbClr val="005958"/>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1926097FB7F744A9A09044BF05FF19" ma:contentTypeVersion="6" ma:contentTypeDescription="Create a new document." ma:contentTypeScope="" ma:versionID="849515ffede0f1b48de6dbca1e82d18d">
  <xsd:schema xmlns:xsd="http://www.w3.org/2001/XMLSchema" xmlns:xs="http://www.w3.org/2001/XMLSchema" xmlns:p="http://schemas.microsoft.com/office/2006/metadata/properties" xmlns:ns3="e5ff0944-7f82-4246-bd11-67058a755b5f" targetNamespace="http://schemas.microsoft.com/office/2006/metadata/properties" ma:root="true" ma:fieldsID="7d3d6650b607ef03744e9c4dd53104e4" ns3:_="">
    <xsd:import namespace="e5ff0944-7f82-4246-bd11-67058a755b5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ff0944-7f82-4246-bd11-67058a755b5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5ff0944-7f82-4246-bd11-67058a755b5f" xsi:nil="true"/>
  </documentManagement>
</p:properties>
</file>

<file path=customXml/itemProps1.xml><?xml version="1.0" encoding="utf-8"?>
<ds:datastoreItem xmlns:ds="http://schemas.openxmlformats.org/officeDocument/2006/customXml" ds:itemID="{3F8A4BE7-2C94-40D1-A264-C65BBA3E18B1}">
  <ds:schemaRefs>
    <ds:schemaRef ds:uri="e5ff0944-7f82-4246-bd11-67058a755b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9D2DFB9-7894-43C6-8B3E-77C12442F362}">
  <ds:schemaRefs>
    <ds:schemaRef ds:uri="http://schemas.microsoft.com/sharepoint/v3/contenttype/forms"/>
  </ds:schemaRefs>
</ds:datastoreItem>
</file>

<file path=customXml/itemProps3.xml><?xml version="1.0" encoding="utf-8"?>
<ds:datastoreItem xmlns:ds="http://schemas.openxmlformats.org/officeDocument/2006/customXml" ds:itemID="{45B76EDF-DC5A-4ADE-ACD0-45336E4CB384}">
  <ds:schemaRefs>
    <ds:schemaRef ds:uri="e5ff0944-7f82-4246-bd11-67058a755b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Grid</Template>
  <Application>Microsoft Office PowerPoint</Application>
  <PresentationFormat>On-screen Show (16:9)</PresentationFormat>
  <Slides>26</Slides>
  <Notes>7</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Grid</vt:lpstr>
      <vt:lpstr>Volunteer orientation</vt:lpstr>
      <vt:lpstr>Welcome to our Catholic Charities team! </vt:lpstr>
      <vt:lpstr>Our mission &amp; vision</vt:lpstr>
      <vt:lpstr>Our story</vt:lpstr>
      <vt:lpstr>Our core values</vt:lpstr>
      <vt:lpstr>Why volunteer at Catholic charities?</vt:lpstr>
      <vt:lpstr>Refugee reception volunteers</vt:lpstr>
      <vt:lpstr>mentorship volunteers</vt:lpstr>
      <vt:lpstr>Education Volunteers</vt:lpstr>
      <vt:lpstr>Events volunteers</vt:lpstr>
      <vt:lpstr>Catholic charities parish ambassador</vt:lpstr>
      <vt:lpstr>PowerPoint Presentation</vt:lpstr>
      <vt:lpstr>Volunteer expectations: What we expect from you</vt:lpstr>
      <vt:lpstr>Volunteer expectation</vt:lpstr>
      <vt:lpstr>Volunteer expectations: What you can expect from us</vt:lpstr>
      <vt:lpstr>Get connected: Track It Forward</vt:lpstr>
      <vt:lpstr>Get Connected:</vt:lpstr>
      <vt:lpstr>PowerPoint Presentation</vt:lpstr>
      <vt:lpstr>Client Experience Tips:</vt:lpstr>
      <vt:lpstr>Volunteer self-Care</vt:lpstr>
      <vt:lpstr>General safety</vt:lpstr>
      <vt:lpstr>General Safety:</vt:lpstr>
      <vt:lpstr>Safety: Injury or Accident</vt:lpstr>
      <vt:lpstr>Safety: lost child/adult</vt:lpstr>
      <vt:lpstr>Volunteer testimonials</vt:lpstr>
      <vt:lpstr>“putting our faith into action”</vt:lpstr>
    </vt:vector>
  </TitlesOfParts>
  <Company>Catholic Diocese of Green Bay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staff meeting</dc:title>
  <dc:creator>Sarah Gietman</dc:creator>
  <cp:revision>62</cp:revision>
  <cp:lastPrinted>2021-03-10T18:06:03Z</cp:lastPrinted>
  <dcterms:created xsi:type="dcterms:W3CDTF">2020-12-14T19:11:34Z</dcterms:created>
  <dcterms:modified xsi:type="dcterms:W3CDTF">2025-05-14T18:58:51Z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0x010100D51926097FB7F744A9A09044BF05FF19</vt:lpwstr>
  </property>
</Properties>
</file>